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3"/>
  </p:notesMasterIdLst>
  <p:sldIdLst>
    <p:sldId id="263" r:id="rId5"/>
    <p:sldId id="1689" r:id="rId6"/>
    <p:sldId id="1690" r:id="rId7"/>
    <p:sldId id="1691" r:id="rId8"/>
    <p:sldId id="1692" r:id="rId9"/>
    <p:sldId id="1693" r:id="rId10"/>
    <p:sldId id="1722" r:id="rId11"/>
    <p:sldId id="1703" r:id="rId12"/>
    <p:sldId id="1705" r:id="rId13"/>
    <p:sldId id="1707" r:id="rId14"/>
    <p:sldId id="1706" r:id="rId15"/>
    <p:sldId id="1708" r:id="rId16"/>
    <p:sldId id="1709" r:id="rId17"/>
    <p:sldId id="1710" r:id="rId18"/>
    <p:sldId id="1712" r:id="rId19"/>
    <p:sldId id="1723" r:id="rId20"/>
    <p:sldId id="1704" r:id="rId21"/>
    <p:sldId id="1714" r:id="rId22"/>
    <p:sldId id="1716" r:id="rId23"/>
    <p:sldId id="264" r:id="rId24"/>
    <p:sldId id="1717" r:id="rId25"/>
    <p:sldId id="269" r:id="rId26"/>
    <p:sldId id="1718" r:id="rId27"/>
    <p:sldId id="261" r:id="rId28"/>
    <p:sldId id="1719" r:id="rId29"/>
    <p:sldId id="266" r:id="rId30"/>
    <p:sldId id="268" r:id="rId31"/>
    <p:sldId id="1720" r:id="rId32"/>
    <p:sldId id="267" r:id="rId33"/>
    <p:sldId id="1721" r:id="rId34"/>
    <p:sldId id="1715" r:id="rId35"/>
    <p:sldId id="1694" r:id="rId36"/>
    <p:sldId id="1724" r:id="rId37"/>
    <p:sldId id="1731" r:id="rId38"/>
    <p:sldId id="1732" r:id="rId39"/>
    <p:sldId id="1725" r:id="rId40"/>
    <p:sldId id="1726" r:id="rId41"/>
    <p:sldId id="1727" r:id="rId42"/>
    <p:sldId id="1695" r:id="rId43"/>
    <p:sldId id="1696" r:id="rId44"/>
    <p:sldId id="1697" r:id="rId45"/>
    <p:sldId id="1698" r:id="rId46"/>
    <p:sldId id="1699" r:id="rId47"/>
    <p:sldId id="1700" r:id="rId48"/>
    <p:sldId id="1701" r:id="rId49"/>
    <p:sldId id="1702" r:id="rId50"/>
    <p:sldId id="1729" r:id="rId51"/>
    <p:sldId id="172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822357-669C-DA1D-E0E3-1AB833DD1422}" v="41" dt="2023-11-02T11:50:05.967"/>
    <p1510:client id="{4BD04724-8470-4DD4-9471-8DC23C62D2B6}" v="1461" dt="2023-11-02T11:46:33.908"/>
    <p1510:client id="{D0463D0A-511A-DE9C-0D0F-ABDD575D2294}" v="51" dt="2023-11-02T10:48:47.0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722"/>
  </p:normalViewPr>
  <p:slideViewPr>
    <p:cSldViewPr snapToGrid="0">
      <p:cViewPr varScale="1">
        <p:scale>
          <a:sx n="115" d="100"/>
          <a:sy n="115" d="100"/>
        </p:scale>
        <p:origin x="7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6714A-FDF6-DD47-9989-DEA2E96429BF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921C2-7C3B-F84F-8DB9-0BEEC1CCA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1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921C2-7C3B-F84F-8DB9-0BEEC1CCA2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95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921C2-7C3B-F84F-8DB9-0BEEC1CCA2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00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921C2-7C3B-F84F-8DB9-0BEEC1CCA2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82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CB212-4482-0EC4-66C7-335FCDD10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21017C-277C-36B1-5D41-B330271F7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2364F-F0D5-A6F9-F973-D10C0B1CA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B04B-C2A4-A648-AE7A-AE0DA36F572C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0B21D-DD24-67F9-E81C-923EFA089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53787-F23A-BA08-2543-F44A8800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B94-F649-694C-BFD1-B4CD7B26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8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5F11-8496-EA2A-0099-1BAD03887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668E5-84F4-C724-667F-E8E4AF4B8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3CD8-CBA6-C58C-E6EE-69F4C612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B04B-C2A4-A648-AE7A-AE0DA36F572C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DBD61-1C27-D66D-61DD-1D5D6C0B2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0505E-7984-237F-722C-5E6C45C3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B94-F649-694C-BFD1-B4CD7B26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0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28C63B-3745-498C-EE46-71647690E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709E5-0D76-3BE7-46E0-3BD4030A5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13ADF-177C-AFB7-EA3C-F15276C0F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B04B-C2A4-A648-AE7A-AE0DA36F572C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A1381-84FD-107A-CC2E-FB1AF327F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253EB-B368-4A57-2D28-814A75651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B94-F649-694C-BFD1-B4CD7B26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8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727C-8E6B-9EA1-AA13-F84DA408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A081E-2272-EA7E-2F35-88167686B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963F5-6CF4-CE0C-DA1E-8F1B12427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B04B-C2A4-A648-AE7A-AE0DA36F572C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BDD67-B362-C07D-B501-3229B7873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45E82-EA8B-ACDD-ABD1-3903267B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B94-F649-694C-BFD1-B4CD7B26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0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B25B4-C2FE-72C2-E2A8-800E3D173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E40EC-587A-832F-1C17-BB90916AD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1A137-82E7-E3A4-99FC-06F22AB7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B04B-C2A4-A648-AE7A-AE0DA36F572C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BD046-AC6E-1F23-E993-97B3A6D78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234AC-A81D-ECFD-FEE3-B263C1F45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B94-F649-694C-BFD1-B4CD7B26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6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724E2-94AC-DEA7-7CBC-CA8BAC58B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EF81E-306D-AB7E-0DE4-95C76A7FB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221A3-BDE1-0887-81F0-70D6E8ECF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4588C-CC51-9D1A-B218-32CF05EC2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B04B-C2A4-A648-AE7A-AE0DA36F572C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3A12D-B491-6E2A-9847-1CBAA6DF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685E2-59C0-FAC2-0DDE-E44E087A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B94-F649-694C-BFD1-B4CD7B26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9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2B3BC-D0DC-BBC9-1281-EC2A0F64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A7B2A-FEE4-9598-1663-2085A1E6E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D312F0-8BA7-90C6-A8EE-188850311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4A0DE7-419E-6D9C-C94E-E3E5A0A5C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8F44A2-2CDD-4E6D-F0C6-1A6B50D364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6E3669-3C1D-9714-5BDF-0320EA119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B04B-C2A4-A648-AE7A-AE0DA36F572C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3E07BB-00C3-CAF6-8E76-6F75D18D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D5421D-7B95-3F7B-0362-367A8385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B94-F649-694C-BFD1-B4CD7B26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24A4-408D-3490-9FB0-9D75B1DD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A8A4A8-E2E0-ED6A-AD66-83CCDF390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B04B-C2A4-A648-AE7A-AE0DA36F572C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05B23B-A118-52A7-AC4F-16169134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9D6B5-11EA-FB84-16F2-C60A36E14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B94-F649-694C-BFD1-B4CD7B26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37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5535C7-99B2-AA03-14FA-B57609449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B04B-C2A4-A648-AE7A-AE0DA36F572C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09483-A755-6DF4-38FB-924CA214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07B27-D796-5285-F246-8A2E2EBB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B94-F649-694C-BFD1-B4CD7B26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937A5-01A3-5F07-5A0D-6CFDBC67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8CEAF-63C8-4113-0CD2-B3EAE34DA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3AB9D-3C0D-E01F-3268-2E1E5BD62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1E8E4-76C0-9B16-7176-6A35CD8D1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B04B-C2A4-A648-AE7A-AE0DA36F572C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0699C-8FEF-39C5-E4A7-C9BC4304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6098C-172D-97D2-C312-13BB3BC7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B94-F649-694C-BFD1-B4CD7B26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49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A9EA8-0DF6-2A30-5F4D-9991832CE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D72CFA-0829-61A3-48B1-276865B0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488D0-4674-3C87-C71A-94667862D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A1AFF-8CFD-CBA7-52D1-DFB809E7A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B04B-C2A4-A648-AE7A-AE0DA36F572C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D14C5-CBE5-D386-1D3C-5FB577417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D290C-B6FD-F21F-F314-BBF55863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B94-F649-694C-BFD1-B4CD7B26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DA6FB2-F1A7-D085-416B-2A1F4FA8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6A1C4-7D93-B04C-F4E5-0E04E3110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7EA09-CDBE-594A-C642-F94AD71AB6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6B04B-C2A4-A648-AE7A-AE0DA36F572C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B95CF-5395-E40E-C1F6-141C0C757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B95C-32D0-29D8-1290-9B3C3FC07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46B94-F649-694C-BFD1-B4CD7B26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4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73" y="1347100"/>
            <a:ext cx="8838382" cy="476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32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22/23 TEAM OVERVIEW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Stability of key members</a:t>
            </a:r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000000"/>
                </a:solidFill>
                <a:latin typeface="Frutiger LT Std 45 Light" panose="020B0402020204020204"/>
              </a:rPr>
              <a:t>90% retention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 b="0" i="0" u="none" strike="noStrike" baseline="0">
                <a:solidFill>
                  <a:srgbClr val="000000"/>
                </a:solidFill>
                <a:latin typeface="Frutiger LT Std 45 Light" panose="020B0402020204020204"/>
              </a:rPr>
              <a:t>Key senior team experienced – Katy Ellis (Holidays) , Jitendra Shetty Finance) and Owen Chapman (Membership/On Snow)</a:t>
            </a:r>
            <a:endParaRPr lang="en-GB" sz="3200">
              <a:solidFill>
                <a:srgbClr val="000000"/>
              </a:solidFill>
              <a:latin typeface="Frutiger LT Std 45 Light" panose="020B040202020402020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3200" b="0" i="0" u="none" strike="noStrike" baseline="0">
                <a:solidFill>
                  <a:srgbClr val="000000"/>
                </a:solidFill>
                <a:latin typeface="Frutiger LT Std 45 Light" panose="020B0402020204020204"/>
              </a:rPr>
              <a:t>Newer members of the team have been retained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862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66018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22/23 GOVERNANCE OVERVIEW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>
                <a:latin typeface="Calibri"/>
                <a:cs typeface="Calibri"/>
              </a:rPr>
              <a:t>Continuation of approach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Calibri"/>
                <a:ea typeface="Calibri" panose="020F0502020204030204" pitchFamily="34" charset="0"/>
                <a:cs typeface="Times New Roman"/>
              </a:rPr>
              <a:t>Positive Transition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400">
                <a:effectLst/>
                <a:latin typeface="Calibri"/>
                <a:ea typeface="Calibri" panose="020F0502020204030204" pitchFamily="34" charset="0"/>
                <a:cs typeface="Times New Roman"/>
              </a:rPr>
              <a:t>Retaining Advisory Groups and mix of elected and co-opted members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Calibri"/>
                <a:ea typeface="Calibri" panose="020F0502020204030204" pitchFamily="34" charset="0"/>
                <a:cs typeface="Times New Roman"/>
              </a:rPr>
              <a:t>Sought out HR, Holidays and Reps for expertise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Calibri"/>
                <a:ea typeface="Calibri" panose="020F0502020204030204" pitchFamily="34" charset="0"/>
                <a:cs typeface="Times New Roman"/>
              </a:rPr>
              <a:t>2 existing co-opted members and 2 new elected members up for election, 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Calibri"/>
                <a:ea typeface="Calibri" panose="020F0502020204030204" pitchFamily="34" charset="0"/>
                <a:cs typeface="Times New Roman"/>
              </a:rPr>
              <a:t>2 new Co-opted (Reps and Holidays)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Calibri"/>
                <a:ea typeface="Calibri" panose="020F0502020204030204" pitchFamily="34" charset="0"/>
                <a:cs typeface="Times New Roman"/>
              </a:rPr>
              <a:t>New Heritage Advisory Group set up led by Peter Slee and Nic Oatridge -  off to a great start!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400">
                <a:effectLst/>
                <a:latin typeface="Calibri"/>
                <a:ea typeface="Calibri" panose="020F0502020204030204" pitchFamily="34" charset="0"/>
                <a:cs typeface="Times New Roman"/>
              </a:rPr>
              <a:t>Thanks to Martin Jordan and </a:t>
            </a:r>
            <a:r>
              <a:rPr lang="en-GB" sz="2400">
                <a:latin typeface="Calibri"/>
                <a:ea typeface="Calibri" panose="020F0502020204030204" pitchFamily="34" charset="0"/>
                <a:cs typeface="Times New Roman"/>
              </a:rPr>
              <a:t>Anthony (Tony) Harris – both of whom will still be on groups</a:t>
            </a:r>
            <a:endParaRPr lang="en-GB" sz="24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155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478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MEMBER SERVICES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>
                <a:latin typeface="Calibri"/>
                <a:cs typeface="Calibri"/>
              </a:rPr>
              <a:t>Expanding carefully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sz="3000" b="1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sz="3000" b="1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Reps – numbers and appreciation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Holidays – expanded and quality improved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Partnerships – </a:t>
            </a:r>
            <a:r>
              <a:rPr lang="en-GB" sz="2400">
                <a:latin typeface="Calibri"/>
                <a:cs typeface="Calibri"/>
              </a:rPr>
              <a:t>more</a:t>
            </a: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/better</a:t>
            </a:r>
          </a:p>
          <a:p>
            <a:endParaRPr 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534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60631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OUTLOOK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>
                <a:latin typeface="Calibri"/>
                <a:cs typeface="Calibri"/>
              </a:rPr>
              <a:t>Improved services and focus on membership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New IT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More Reps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Built in Private Liability Insurance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New membership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More Holidays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More Marketing and more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Always with an eye on making a surplus.</a:t>
            </a:r>
          </a:p>
          <a:p>
            <a:endParaRPr 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694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6269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REFLECTIONS ON THE MAJOR CHALLENGES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Challenges/Questions</a:t>
            </a:r>
            <a:r>
              <a:rPr lang="en-GB" sz="40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:</a:t>
            </a:r>
            <a:r>
              <a:rPr lang="en-GB" sz="4000" kern="1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GB" sz="40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2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How do we grow awareness and membership?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kern="100">
                <a:latin typeface="Calibri"/>
                <a:ea typeface="Calibri" panose="020F0502020204030204" pitchFamily="34" charset="0"/>
                <a:cs typeface="Times New Roman"/>
              </a:rPr>
              <a:t>How do we then move into different demographics?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How do we best use the Club’s reserves?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kern="100">
                <a:latin typeface="Calibri"/>
                <a:ea typeface="Calibri" panose="020F0502020204030204" pitchFamily="34" charset="0"/>
                <a:cs typeface="Times New Roman"/>
              </a:rPr>
              <a:t>Where does Mountain Tracks fit in our structure?    </a:t>
            </a:r>
            <a:endParaRPr lang="en-GB" sz="24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662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7445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MID TERM CHALLENGE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secure and grow membership whilst lowering the average age over the next three years by enhancing member benefits whilst maintaining financial and operational stability.</a:t>
            </a:r>
            <a:br>
              <a:rPr lang="en-GB" sz="2400" b="1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4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do that by focussing on the following areas:</a:t>
            </a:r>
            <a:br>
              <a:rPr lang="en-GB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4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 membership by 5% whilst reducing average age of membership by one year each year. 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Ensure club is stable both financially and operationally. 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quality (and enhance the experience) of club services.  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278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Welcome and introductions</a:t>
            </a:r>
            <a:endParaRPr lang="en-GB" sz="1400">
              <a:latin typeface="Frutiger LT Std 45 Light"/>
            </a:endParaRP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approve the minutes of the 115th AGM, held on 24 November 2022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Chairman’s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 b="1">
                <a:latin typeface="Frutiger LT Std 45 Light"/>
                <a:ea typeface="+mn-lt"/>
                <a:cs typeface="+mn-lt"/>
              </a:rPr>
              <a:t>The General Manager’s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Finance Report and Audited Accounts for the year ended 30 April 2023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reappoint </a:t>
            </a:r>
            <a:r>
              <a:rPr lang="en-GB" sz="1400" err="1">
                <a:latin typeface="Frutiger LT Std 45 Light"/>
                <a:ea typeface="+mn-lt"/>
                <a:cs typeface="+mn-lt"/>
              </a:rPr>
              <a:t>Alliotts</a:t>
            </a:r>
            <a:r>
              <a:rPr lang="en-GB" sz="1400">
                <a:latin typeface="Frutiger LT Std 45 Light"/>
                <a:ea typeface="+mn-lt"/>
                <a:cs typeface="+mn-lt"/>
              </a:rPr>
              <a:t> as auditors</a:t>
            </a: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President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Chairman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Treasurer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elect four Members of Council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Club and winter season discussion</a:t>
            </a:r>
            <a:endParaRPr lang="en-GB" sz="1600">
              <a:latin typeface="Frutiger LT Std 45 Ligh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2405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GENERAL MANAGERS REPORT 2023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02 November 2023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DC2691E-B365-E07D-E07E-1720FBFE6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49178"/>
            <a:ext cx="8698812" cy="3987055"/>
          </a:xfrm>
          <a:prstGeom prst="rect">
            <a:avLst/>
          </a:prstGeom>
        </p:spPr>
      </p:pic>
      <p:pic>
        <p:nvPicPr>
          <p:cNvPr id="7" name="Picture 6" descr="A person in a grey shirt&#10;&#10;Description automatically generated">
            <a:extLst>
              <a:ext uri="{FF2B5EF4-FFF2-40B4-BE49-F238E27FC236}">
                <a16:creationId xmlns:a16="http://schemas.microsoft.com/office/drawing/2014/main" id="{43AC029F-C2F0-E6B9-507D-80F10B5F4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88692"/>
            <a:ext cx="145288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58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STABILITY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Financial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Operational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Attrition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263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CHOICES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Ideas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Opportunities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565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116</a:t>
            </a:r>
            <a:r>
              <a:rPr lang="en-US" sz="3200" b="1" baseline="3000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 ANNUAL GENERAL MEETING 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02 November 2023</a:t>
            </a:r>
          </a:p>
        </p:txBody>
      </p:sp>
    </p:spTree>
    <p:extLst>
      <p:ext uri="{BB962C8B-B14F-4D97-AF65-F5344CB8AC3E}">
        <p14:creationId xmlns:p14="http://schemas.microsoft.com/office/powerpoint/2010/main" val="3199165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WHY DO PEOPLE JOIN?</a:t>
            </a:r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AB18A0BE-93B5-0136-A9E4-DB83F1E7D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57" y="1265788"/>
            <a:ext cx="8106076" cy="451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81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PARTNERSHIPS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Benefits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Awareness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Understanding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677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PARTNERSHIPS</a:t>
            </a:r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B3860DBE-B2B2-BA28-ACB8-EE375C54F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833" y="199697"/>
            <a:ext cx="3858635" cy="6513358"/>
          </a:xfrm>
          <a:prstGeom prst="rect">
            <a:avLst/>
          </a:prstGeom>
        </p:spPr>
      </p:pic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CC4AC4D6-3418-4264-3FE7-4CDA9E677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94" y="1362420"/>
            <a:ext cx="4177649" cy="477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90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Member experience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Membership trends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err="1"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093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EMBRACING TECHNOLOGY</a:t>
            </a:r>
          </a:p>
        </p:txBody>
      </p:sp>
      <p:pic>
        <p:nvPicPr>
          <p:cNvPr id="5" name="Picture 4" descr="Screens screenshot of a cell phone&#10;&#10;Description automatically generated">
            <a:extLst>
              <a:ext uri="{FF2B5EF4-FFF2-40B4-BE49-F238E27FC236}">
                <a16:creationId xmlns:a16="http://schemas.microsoft.com/office/drawing/2014/main" id="{DC01F220-5AC4-0109-7E4D-4E6DB4957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807" y="1493639"/>
            <a:ext cx="5022574" cy="4683760"/>
          </a:xfrm>
          <a:prstGeom prst="rect">
            <a:avLst/>
          </a:prstGeom>
        </p:spPr>
      </p:pic>
      <p:pic>
        <p:nvPicPr>
          <p:cNvPr id="6" name="Picture 5" descr="A ski pass with snow covered mountains&#10;&#10;Description automatically generated">
            <a:extLst>
              <a:ext uri="{FF2B5EF4-FFF2-40B4-BE49-F238E27FC236}">
                <a16:creationId xmlns:a16="http://schemas.microsoft.com/office/drawing/2014/main" id="{52C7733C-2289-A173-BDB6-F15601AC3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4" y="1493639"/>
            <a:ext cx="3374189" cy="244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22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DISCOVER BETTER SKIING!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>
                <a:latin typeface="Calibri" panose="020F0502020204030204" pitchFamily="34" charset="0"/>
                <a:cs typeface="Calibri" panose="020F0502020204030204" pitchFamily="34" charset="0"/>
              </a:rPr>
              <a:t>Tight focus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/>
              <a:t>Quality of key services improved, and improving. </a:t>
            </a:r>
          </a:p>
          <a:p>
            <a:endParaRPr lang="en-US" sz="3200"/>
          </a:p>
          <a:p>
            <a:r>
              <a:rPr lang="en-US" sz="3200"/>
              <a:t>Better in resort service, better holidays, better insurance, better member benefits, better events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43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IT’S ALL ABOUT BETTER….</a:t>
            </a:r>
          </a:p>
        </p:txBody>
      </p:sp>
      <p:pic>
        <p:nvPicPr>
          <p:cNvPr id="4" name="Picture 3" descr="A person skiing on a snowy mountain&#10;&#10;Description automatically generated">
            <a:extLst>
              <a:ext uri="{FF2B5EF4-FFF2-40B4-BE49-F238E27FC236}">
                <a16:creationId xmlns:a16="http://schemas.microsoft.com/office/drawing/2014/main" id="{3F22555F-CCE3-20E9-735D-DFCAF67F2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79" y="1208314"/>
            <a:ext cx="2301978" cy="5532326"/>
          </a:xfrm>
          <a:prstGeom prst="rect">
            <a:avLst/>
          </a:prstGeom>
        </p:spPr>
      </p:pic>
      <p:pic>
        <p:nvPicPr>
          <p:cNvPr id="5" name="Picture 4" descr="A screenshot of a screen&#10;&#10;Description automatically generated">
            <a:extLst>
              <a:ext uri="{FF2B5EF4-FFF2-40B4-BE49-F238E27FC236}">
                <a16:creationId xmlns:a16="http://schemas.microsoft.com/office/drawing/2014/main" id="{A01AAC3F-63E6-C312-6961-1D9D44962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564" y="1208314"/>
            <a:ext cx="5209589" cy="1926202"/>
          </a:xfrm>
          <a:prstGeom prst="rect">
            <a:avLst/>
          </a:prstGeom>
        </p:spPr>
      </p:pic>
      <p:pic>
        <p:nvPicPr>
          <p:cNvPr id="7" name="Picture 6" descr="A large screen with a map&#10;&#10;Description automatically generated">
            <a:extLst>
              <a:ext uri="{FF2B5EF4-FFF2-40B4-BE49-F238E27FC236}">
                <a16:creationId xmlns:a16="http://schemas.microsoft.com/office/drawing/2014/main" id="{1C5B5B77-0DDB-C1B8-605B-C157FE8A2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392" y="3364678"/>
            <a:ext cx="4501283" cy="33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53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CELEBRATING 120 YEARS OF THE CLUB</a:t>
            </a:r>
          </a:p>
        </p:txBody>
      </p:sp>
      <p:pic>
        <p:nvPicPr>
          <p:cNvPr id="5" name="Picture 4" descr="A collage of photos of people and objects&#10;&#10;Description automatically generated">
            <a:extLst>
              <a:ext uri="{FF2B5EF4-FFF2-40B4-BE49-F238E27FC236}">
                <a16:creationId xmlns:a16="http://schemas.microsoft.com/office/drawing/2014/main" id="{F9C38FBD-D858-74B4-EE9F-988FB0393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14" y="1400503"/>
            <a:ext cx="8130300" cy="453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41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THE CLUB IN IT’S 120</a:t>
            </a:r>
            <a:r>
              <a:rPr lang="en-US" sz="3200" b="1" baseline="3000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 YEAR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Role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Enhancing the ski experience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Reducing the cost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726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MEMBERSHIP</a:t>
            </a:r>
          </a:p>
        </p:txBody>
      </p:sp>
      <p:pic>
        <p:nvPicPr>
          <p:cNvPr id="4" name="Picture 3" descr="A map of united kingdom with pie charts&#10;&#10;Description automatically generated">
            <a:extLst>
              <a:ext uri="{FF2B5EF4-FFF2-40B4-BE49-F238E27FC236}">
                <a16:creationId xmlns:a16="http://schemas.microsoft.com/office/drawing/2014/main" id="{38D6AC84-19B0-1DAA-C515-947AD01CC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84" y="1019763"/>
            <a:ext cx="8222128" cy="51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51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400" b="1">
                <a:latin typeface="Frutiger LT Std 45 Light"/>
                <a:ea typeface="+mn-lt"/>
                <a:cs typeface="+mn-lt"/>
              </a:rPr>
              <a:t>Welcome and introductions</a:t>
            </a:r>
            <a:endParaRPr lang="en-GB" sz="1400" b="1">
              <a:latin typeface="Frutiger LT Std 45 Light"/>
            </a:endParaRP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approve the minutes of the 115th AGM, held on 24 November 2022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Chairman’s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General Manager’s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Finance Report and Audited Accounts for the year ended 30 April 2023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reappoint </a:t>
            </a:r>
            <a:r>
              <a:rPr lang="en-GB" sz="1400" err="1">
                <a:latin typeface="Frutiger LT Std 45 Light"/>
                <a:ea typeface="+mn-lt"/>
                <a:cs typeface="+mn-lt"/>
              </a:rPr>
              <a:t>Alliotts</a:t>
            </a:r>
            <a:r>
              <a:rPr lang="en-GB" sz="1400">
                <a:latin typeface="Frutiger LT Std 45 Light"/>
                <a:ea typeface="+mn-lt"/>
                <a:cs typeface="+mn-lt"/>
              </a:rPr>
              <a:t> as auditors</a:t>
            </a: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President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Chairman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Treasurer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elect four Members of Council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Club and winter season discussion</a:t>
            </a:r>
            <a:endParaRPr lang="en-GB" sz="1600">
              <a:latin typeface="Frutiger LT Std 45 Ligh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119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224411"/>
            <a:ext cx="6834173" cy="880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Awareness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9% unprompted</a:t>
            </a:r>
          </a:p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17% prompted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0.1% of UK Skiers (1:1000)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Communication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Engagement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59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  <a:p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756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Welcome and introductions</a:t>
            </a:r>
            <a:endParaRPr lang="en-GB" sz="1400">
              <a:latin typeface="Frutiger LT Std 45 Light"/>
            </a:endParaRP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approve the minutes of the 115th AGM, held on 24 November 2022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Chairman’s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General Manager’s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 b="1">
                <a:latin typeface="Frutiger LT Std 45 Light"/>
                <a:ea typeface="+mn-lt"/>
                <a:cs typeface="+mn-lt"/>
              </a:rPr>
              <a:t>Finance Report and Audited Accounts for the year ended 30 April 2023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reappoint </a:t>
            </a:r>
            <a:r>
              <a:rPr lang="en-GB" sz="1400" err="1">
                <a:latin typeface="Frutiger LT Std 45 Light"/>
                <a:ea typeface="+mn-lt"/>
                <a:cs typeface="+mn-lt"/>
              </a:rPr>
              <a:t>Alliotts</a:t>
            </a:r>
            <a:r>
              <a:rPr lang="en-GB" sz="1400">
                <a:latin typeface="Frutiger LT Std 45 Light"/>
                <a:ea typeface="+mn-lt"/>
                <a:cs typeface="+mn-lt"/>
              </a:rPr>
              <a:t> as auditors</a:t>
            </a:r>
          </a:p>
          <a:p>
            <a:pPr marL="342900" indent="-342900">
              <a:buAutoNum type="arabicPeriod"/>
            </a:pP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President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Chairman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Treasurer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elect four Members of Council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Club and winter season discussion</a:t>
            </a:r>
            <a:endParaRPr lang="en-GB" sz="1600">
              <a:latin typeface="Frutiger LT Std 45 Light"/>
              <a:cs typeface="Calibri" panose="020F050202020403020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E88D4-E836-40BD-3C2F-8B7F04198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782884"/>
              </p:ext>
            </p:extLst>
          </p:nvPr>
        </p:nvGraphicFramePr>
        <p:xfrm>
          <a:off x="4818591" y="3429000"/>
          <a:ext cx="3749790" cy="2058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9783">
                  <a:extLst>
                    <a:ext uri="{9D8B030D-6E8A-4147-A177-3AD203B41FA5}">
                      <a16:colId xmlns:a16="http://schemas.microsoft.com/office/drawing/2014/main" val="3884190641"/>
                    </a:ext>
                  </a:extLst>
                </a:gridCol>
                <a:gridCol w="1160007">
                  <a:extLst>
                    <a:ext uri="{9D8B030D-6E8A-4147-A177-3AD203B41FA5}">
                      <a16:colId xmlns:a16="http://schemas.microsoft.com/office/drawing/2014/main" val="2153952978"/>
                    </a:ext>
                  </a:extLst>
                </a:gridCol>
              </a:tblGrid>
              <a:tr h="332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>
                          <a:effectLst/>
                          <a:latin typeface="Calibri"/>
                        </a:rPr>
                        <a:t>Approve Audited Accounts</a:t>
                      </a:r>
                      <a:endParaRPr lang="en-GB" sz="16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Votes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554656"/>
                  </a:ext>
                </a:extLst>
              </a:tr>
              <a:tr h="347420">
                <a:tc>
                  <a:txBody>
                    <a:bodyPr/>
                    <a:lstStyle/>
                    <a:p>
                      <a:r>
                        <a:rPr lang="en-GB" sz="1600" b="1">
                          <a:latin typeface="Calibri"/>
                          <a:ea typeface="Calibri" panose="020F0502020204030204" pitchFamily="34" charset="0"/>
                        </a:rPr>
                        <a:t>For          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38896"/>
                  </a:ext>
                </a:extLst>
              </a:tr>
              <a:tr h="369869">
                <a:tc>
                  <a:txBody>
                    <a:bodyPr/>
                    <a:lstStyle/>
                    <a:p>
                      <a:r>
                        <a:rPr lang="en-GB" sz="1600" b="0">
                          <a:latin typeface="Calibri"/>
                        </a:rPr>
                        <a:t>Against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017680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>
                          <a:effectLst/>
                          <a:latin typeface="Calibri"/>
                          <a:ea typeface="Calibri" panose="020F0502020204030204" pitchFamily="34" charset="0"/>
                        </a:rPr>
                        <a:t>Abstain</a:t>
                      </a:r>
                      <a:endParaRPr lang="en-GB" sz="1600" b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552949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Chair’s discretion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156888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54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18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Welcome and introductions</a:t>
            </a:r>
            <a:endParaRPr lang="en-GB" sz="1400">
              <a:latin typeface="Frutiger LT Std 45 Light"/>
            </a:endParaRP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approve the minutes of the 115th AGM, held on 24 November 2022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Chairman’s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General Manager’s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 b="1">
                <a:latin typeface="Frutiger LT Std 45 Light"/>
                <a:ea typeface="+mn-lt"/>
                <a:cs typeface="+mn-lt"/>
              </a:rPr>
              <a:t>Finance Report and Audited Accounts for the year ended 30 April 2023</a:t>
            </a:r>
            <a:br>
              <a:rPr lang="en-GB" sz="1400" b="1">
                <a:latin typeface="Frutiger LT Std 45 Light"/>
                <a:ea typeface="+mn-lt"/>
                <a:cs typeface="+mn-lt"/>
              </a:rPr>
            </a:br>
            <a:r>
              <a:rPr lang="en-GB" sz="1400" b="1">
                <a:latin typeface="Frutiger LT Std 45 Light"/>
                <a:ea typeface="+mn-lt"/>
                <a:cs typeface="+mn-lt"/>
              </a:rPr>
              <a:t> </a:t>
            </a:r>
            <a:endParaRPr lang="en-GB" sz="1600" b="1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reappoint </a:t>
            </a:r>
            <a:r>
              <a:rPr lang="en-GB" sz="1400" err="1">
                <a:latin typeface="Frutiger LT Std 45 Light"/>
                <a:ea typeface="+mn-lt"/>
                <a:cs typeface="+mn-lt"/>
              </a:rPr>
              <a:t>Alliotts</a:t>
            </a:r>
            <a:r>
              <a:rPr lang="en-GB" sz="1400">
                <a:latin typeface="Frutiger LT Std 45 Light"/>
                <a:ea typeface="+mn-lt"/>
                <a:cs typeface="+mn-lt"/>
              </a:rPr>
              <a:t> as auditors</a:t>
            </a: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President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Chairman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Treasurer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elect four Members of Council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Club and winter season discussion</a:t>
            </a:r>
            <a:endParaRPr lang="en-GB" sz="1600">
              <a:latin typeface="Frutiger LT Std 45 Ligh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2114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224411"/>
            <a:ext cx="683417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FINANCE REPORT 2022/23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157B05-8FC2-078F-2393-B36F6D1A49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9026" y="1108213"/>
            <a:ext cx="7456212" cy="5068750"/>
          </a:xfrm>
        </p:spPr>
        <p:txBody>
          <a:bodyPr/>
          <a:lstStyle/>
          <a:p>
            <a:r>
              <a:rPr lang="en-GB"/>
              <a:t>Income:</a:t>
            </a:r>
          </a:p>
          <a:p>
            <a:pPr lvl="1"/>
            <a:r>
              <a:rPr lang="en-GB"/>
              <a:t>Membership income increase although total headcount down – more platinum members</a:t>
            </a:r>
          </a:p>
          <a:p>
            <a:pPr lvl="1"/>
            <a:r>
              <a:rPr lang="en-GB"/>
              <a:t>Holiday income growth</a:t>
            </a:r>
          </a:p>
          <a:p>
            <a:pPr lvl="1"/>
            <a:r>
              <a:rPr lang="en-GB"/>
              <a:t>Partnership and advertising income continues to grow</a:t>
            </a:r>
          </a:p>
          <a:p>
            <a:r>
              <a:rPr lang="en-GB"/>
              <a:t>Costs have increased so operating profit is lower</a:t>
            </a:r>
          </a:p>
          <a:p>
            <a:pPr lvl="1"/>
            <a:r>
              <a:rPr lang="en-GB"/>
              <a:t>More rep resorts</a:t>
            </a:r>
          </a:p>
          <a:p>
            <a:pPr lvl="1"/>
            <a:r>
              <a:rPr lang="en-GB"/>
              <a:t>Increased communications with members and the wider market</a:t>
            </a:r>
          </a:p>
          <a:p>
            <a:pPr lvl="1"/>
            <a:r>
              <a:rPr lang="en-GB"/>
              <a:t>Some strengthening of the staff team</a:t>
            </a:r>
          </a:p>
        </p:txBody>
      </p:sp>
    </p:spTree>
    <p:extLst>
      <p:ext uri="{BB962C8B-B14F-4D97-AF65-F5344CB8AC3E}">
        <p14:creationId xmlns:p14="http://schemas.microsoft.com/office/powerpoint/2010/main" val="2413278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224411"/>
            <a:ext cx="683417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FINANCE REPORT 2022/23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157B05-8FC2-078F-2393-B36F6D1A49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9026" y="1108213"/>
            <a:ext cx="7456212" cy="506875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/>
              <a:t>Difficult year for investment markets – 4% net decrease in investment portfolio</a:t>
            </a:r>
            <a:endParaRPr lang="en-GB">
              <a:ea typeface="Calibri"/>
              <a:cs typeface="Calibri"/>
            </a:endParaRPr>
          </a:p>
          <a:p>
            <a:r>
              <a:rPr lang="en-GB">
                <a:ea typeface="Calibri"/>
                <a:cs typeface="Calibri"/>
              </a:rPr>
              <a:t>Hence a net loss before tax</a:t>
            </a:r>
          </a:p>
          <a:p>
            <a:r>
              <a:rPr lang="en-GB"/>
              <a:t>Cash flow positive, after the investment in the new website and systems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Net assets of £2.88m, 3.5% down on last year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At 30 April we held a loan from our investment managers of £774k inc. accumulated interest.  This was paid off after the year end, which will reduce our net interest costs.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Investment policy updated this year, including ESG policy</a:t>
            </a:r>
            <a:endParaRPr lang="en-GB">
              <a:ea typeface="Calibri"/>
              <a:cs typeface="Calibri"/>
            </a:endParaRPr>
          </a:p>
          <a:p>
            <a:r>
              <a:rPr lang="en-GB"/>
              <a:t>The financial plan for 23/24 is for continued growth in the Club’s activities with firm cost control – to result in a net surplus similar to this year.  </a:t>
            </a:r>
            <a:endParaRPr lang="en-GB">
              <a:ea typeface="Calibri"/>
              <a:cs typeface="Calibri"/>
            </a:endParaRPr>
          </a:p>
          <a:p>
            <a:endParaRPr lang="en-GB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39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224411"/>
            <a:ext cx="683417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FINANCE REPORT 2022/23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5BC218-424D-413E-CEBE-5A8A6E37C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486123"/>
              </p:ext>
            </p:extLst>
          </p:nvPr>
        </p:nvGraphicFramePr>
        <p:xfrm>
          <a:off x="1027043" y="750956"/>
          <a:ext cx="6919805" cy="6029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576">
                  <a:extLst>
                    <a:ext uri="{9D8B030D-6E8A-4147-A177-3AD203B41FA5}">
                      <a16:colId xmlns:a16="http://schemas.microsoft.com/office/drawing/2014/main" val="1015679771"/>
                    </a:ext>
                  </a:extLst>
                </a:gridCol>
                <a:gridCol w="2243521">
                  <a:extLst>
                    <a:ext uri="{9D8B030D-6E8A-4147-A177-3AD203B41FA5}">
                      <a16:colId xmlns:a16="http://schemas.microsoft.com/office/drawing/2014/main" val="35289579"/>
                    </a:ext>
                  </a:extLst>
                </a:gridCol>
                <a:gridCol w="803236">
                  <a:extLst>
                    <a:ext uri="{9D8B030D-6E8A-4147-A177-3AD203B41FA5}">
                      <a16:colId xmlns:a16="http://schemas.microsoft.com/office/drawing/2014/main" val="3856741262"/>
                    </a:ext>
                  </a:extLst>
                </a:gridCol>
                <a:gridCol w="803236">
                  <a:extLst>
                    <a:ext uri="{9D8B030D-6E8A-4147-A177-3AD203B41FA5}">
                      <a16:colId xmlns:a16="http://schemas.microsoft.com/office/drawing/2014/main" val="3179599283"/>
                    </a:ext>
                  </a:extLst>
                </a:gridCol>
                <a:gridCol w="803236">
                  <a:extLst>
                    <a:ext uri="{9D8B030D-6E8A-4147-A177-3AD203B41FA5}">
                      <a16:colId xmlns:a16="http://schemas.microsoft.com/office/drawing/2014/main" val="2154369676"/>
                    </a:ext>
                  </a:extLst>
                </a:gridCol>
              </a:tblGrid>
              <a:tr h="180713">
                <a:tc gridSpan="2">
                  <a:txBody>
                    <a:bodyPr/>
                    <a:lstStyle/>
                    <a:p>
                      <a:pPr fontAlgn="b"/>
                      <a:r>
                        <a:rPr lang="en-US" sz="1000" b="1">
                          <a:effectLst/>
                          <a:latin typeface="Calibri"/>
                        </a:rPr>
                        <a:t>Summary of Consolidated Profit and Loss </a:t>
                      </a:r>
                      <a:r>
                        <a:rPr lang="en-US" sz="1050" b="1">
                          <a:effectLst/>
                          <a:latin typeface="Calibri"/>
                        </a:rPr>
                        <a:t>statement</a:t>
                      </a:r>
                      <a:r>
                        <a:rPr lang="en-US" sz="1000" b="1">
                          <a:effectLst/>
                          <a:latin typeface="Calibri"/>
                        </a:rPr>
                        <a:t>- year to 30 April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70EE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0EE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"/>
                      <a:endParaRPr lang="en-US" sz="900" b="1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06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9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061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93832"/>
                  </a:ext>
                </a:extLst>
              </a:tr>
              <a:tr h="197142">
                <a:tc>
                  <a:txBody>
                    <a:bodyPr/>
                    <a:lstStyle/>
                    <a:p>
                      <a:pPr fontAlgn="b"/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07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02B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9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037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3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9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2D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448643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endParaRPr lang="en-US" sz="9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073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>
                          <a:effectLst/>
                          <a:latin typeface="Calibri"/>
                        </a:rPr>
                        <a:t>2022/23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02B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>
                          <a:effectLst/>
                          <a:latin typeface="Calibri"/>
                        </a:rPr>
                        <a:t>2021/22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037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>
                          <a:effectLst/>
                          <a:latin typeface="Calibri"/>
                        </a:rPr>
                        <a:t>2020/21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30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>
                          <a:effectLst/>
                          <a:latin typeface="Calibri"/>
                        </a:rPr>
                        <a:t>2019/20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2D0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923712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endParaRPr lang="en-US" sz="1050" b="1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078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>
                          <a:effectLst/>
                          <a:latin typeface="Calibri"/>
                        </a:rPr>
                        <a:t>£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07E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>
                          <a:effectLst/>
                          <a:latin typeface="Calibri"/>
                        </a:rPr>
                        <a:t>£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07C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>
                          <a:effectLst/>
                          <a:latin typeface="Calibri"/>
                        </a:rPr>
                        <a:t>£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081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>
                          <a:effectLst/>
                          <a:latin typeface="Calibri"/>
                        </a:rPr>
                        <a:t>£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7F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332710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 b="1">
                          <a:effectLst/>
                          <a:latin typeface="Calibri"/>
                        </a:rPr>
                        <a:t>Revenue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078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07E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07C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081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7F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244954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>
                          <a:effectLst/>
                          <a:latin typeface="Calibri"/>
                        </a:rPr>
                        <a:t>Membership subscriptions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1,391,630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70D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1,309,421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70D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E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1,214,425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0E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E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1,431,987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20E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78615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>
                          <a:effectLst/>
                          <a:latin typeface="Calibri"/>
                        </a:rPr>
                        <a:t>Holidays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3,310,504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2,832,177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D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9,356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0D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D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2,927,181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70D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761634"/>
                  </a:ext>
                </a:extLst>
              </a:tr>
              <a:tr h="344998">
                <a:tc>
                  <a:txBody>
                    <a:bodyPr/>
                    <a:lstStyle/>
                    <a:p>
                      <a:pPr fontAlgn="b"/>
                      <a:r>
                        <a:rPr lang="en-US" sz="1050">
                          <a:effectLst/>
                          <a:latin typeface="Calibri"/>
                        </a:rPr>
                        <a:t>Commission and other partnership income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244,060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A0D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181,895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0D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DE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37,990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DE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E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345,222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0E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811027"/>
                  </a:ext>
                </a:extLst>
              </a:tr>
              <a:tr h="197142">
                <a:tc>
                  <a:txBody>
                    <a:bodyPr/>
                    <a:lstStyle/>
                    <a:p>
                      <a:pPr algn="r" fontAlgn="b"/>
                      <a:endParaRPr lang="en-US" sz="1050" b="1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4,946,194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B0E0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4,323,493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B0E0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E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1,261,771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20E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F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4,704,390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0F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442810"/>
                  </a:ext>
                </a:extLst>
              </a:tr>
              <a:tr h="197142">
                <a:tc>
                  <a:txBody>
                    <a:bodyPr/>
                    <a:lstStyle/>
                    <a:p>
                      <a:pPr algn="r" fontAlgn="b"/>
                      <a:endParaRPr lang="en-US" sz="1050" b="1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100" b="1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A0D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100" b="1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0D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E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100" b="1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E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100" b="1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873246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 b="1">
                          <a:effectLst/>
                          <a:latin typeface="Calibri"/>
                        </a:rPr>
                        <a:t>Cost of sales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1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100" b="1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E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100" b="1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A0E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100" b="1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217850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>
                          <a:effectLst/>
                          <a:latin typeface="Calibri"/>
                        </a:rPr>
                        <a:t>Direct costs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(3,325,332)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B0E0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(2,508,362)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B0E0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0E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(176,146)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0E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(2,951,321)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858679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>
                          <a:effectLst/>
                          <a:latin typeface="Calibri"/>
                        </a:rPr>
                        <a:t>Direct staff costs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(548,780)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20E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(383,499)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20E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(524,938)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(893,306)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33598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>
                          <a:effectLst/>
                          <a:latin typeface="Calibri"/>
                        </a:rPr>
                        <a:t>Communications &amp; IT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(496,993)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E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(315,422)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E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E0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(141,973)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0E0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DE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(425,473)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0DE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029730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endParaRPr lang="en-US" sz="105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(4,371,106)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(3,207,283)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(843,057)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(4,270,101)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398894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 b="1">
                          <a:effectLst/>
                          <a:latin typeface="Calibri"/>
                        </a:rPr>
                        <a:t>Gross Profit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575,088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50F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1,116,210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50F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F3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418,714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10F3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E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434,289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E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49136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algn="r" fontAlgn="b"/>
                      <a:endParaRPr lang="en-US" sz="105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1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1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1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0E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1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219871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 b="1">
                          <a:effectLst/>
                          <a:latin typeface="Calibri"/>
                        </a:rPr>
                        <a:t>Overheads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1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1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D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1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70D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F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1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0F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296657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>
                          <a:effectLst/>
                          <a:latin typeface="Calibri"/>
                        </a:rPr>
                        <a:t>Staff costs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(179,300)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(253,907)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0F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(260,752)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50F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(365,813)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941386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>
                          <a:effectLst/>
                          <a:latin typeface="Calibri"/>
                        </a:rPr>
                        <a:t>Premises and administrative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(76,005)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E0F0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(158,077)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F0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F4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(252,547)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0F4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(484,254)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752951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>
                          <a:effectLst/>
                          <a:latin typeface="Calibri"/>
                        </a:rPr>
                        <a:t>IT and marketing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(171,458)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E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(119,473)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E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F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(167,246)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0F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D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(364,131)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70D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66746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>
                          <a:effectLst/>
                          <a:latin typeface="Calibri"/>
                        </a:rPr>
                        <a:t>Insurance, legal and professional, finance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(90,123)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(79,965)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(107,765)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E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(168,707)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20E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616254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>
                          <a:effectLst/>
                          <a:latin typeface="Calibri"/>
                        </a:rPr>
                        <a:t>Other operating income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91,383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0F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143,065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50F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16,171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572804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 err="1">
                          <a:effectLst/>
                          <a:latin typeface="Calibri"/>
                        </a:rPr>
                        <a:t>Amortisation</a:t>
                      </a:r>
                      <a:r>
                        <a:rPr lang="en-US" sz="1050">
                          <a:effectLst/>
                          <a:latin typeface="Calibri"/>
                        </a:rPr>
                        <a:t> and depreciation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(10,664)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(19,550)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E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(22,517)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20E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(84,741)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280247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>
                          <a:effectLst/>
                          <a:latin typeface="Calibri"/>
                        </a:rPr>
                        <a:t>Exceptional items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30E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(270,046)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0E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E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20E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E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(236,654)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0E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811664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algn="r" fontAlgn="b"/>
                      <a:endParaRPr lang="en-US" sz="1050" b="1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(527,551)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(809,635)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E0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(667,762)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B0E0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F4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(1,688,128)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0F4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52254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 b="1">
                          <a:effectLst/>
                          <a:latin typeface="Calibri"/>
                        </a:rPr>
                        <a:t>Operating profit / (loss)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47,538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306,575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E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(249,048)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20E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E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(1,253,839)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20E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637364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>
                          <a:effectLst/>
                          <a:latin typeface="Calibri"/>
                        </a:rPr>
                        <a:t>Net investment income and interest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10,305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14,511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D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22,987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0D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E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64,249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20E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415957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>
                          <a:effectLst/>
                          <a:latin typeface="Calibri"/>
                        </a:rPr>
                        <a:t>Net investment gain / (loss)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(151,791)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34,517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E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593,901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20E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(7,966)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236726"/>
                  </a:ext>
                </a:extLst>
              </a:tr>
              <a:tr h="180713">
                <a:tc>
                  <a:txBody>
                    <a:bodyPr/>
                    <a:lstStyle/>
                    <a:p>
                      <a:pPr fontAlgn="b"/>
                      <a:r>
                        <a:rPr lang="en-US" sz="1050" b="1">
                          <a:effectLst/>
                          <a:latin typeface="Calibri"/>
                        </a:rPr>
                        <a:t>Profit / (loss) before tax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(93,948)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355,603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367,840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(1,197,556)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868043"/>
                  </a:ext>
                </a:extLst>
              </a:tr>
              <a:tr h="197142">
                <a:tc>
                  <a:txBody>
                    <a:bodyPr/>
                    <a:lstStyle/>
                    <a:p>
                      <a:pPr fontAlgn="b"/>
                      <a:r>
                        <a:rPr lang="en-US" sz="1050">
                          <a:effectLst/>
                          <a:latin typeface="Calibri"/>
                        </a:rPr>
                        <a:t>Taxation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(11,531)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(34,600)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E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F4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0F4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D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>
                          <a:effectLst/>
                          <a:latin typeface="Calibri"/>
                        </a:rPr>
                        <a:t>458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0D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841908"/>
                  </a:ext>
                </a:extLst>
              </a:tr>
              <a:tr h="197142">
                <a:tc>
                  <a:txBody>
                    <a:bodyPr/>
                    <a:lstStyle/>
                    <a:p>
                      <a:pPr fontAlgn="b"/>
                      <a:r>
                        <a:rPr lang="en-US" sz="1050" b="1">
                          <a:effectLst/>
                          <a:latin typeface="Calibri"/>
                        </a:rPr>
                        <a:t>Profit / (loss) for the year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(105,479)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80E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321,003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E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F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367,840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30F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>
                          <a:effectLst/>
                          <a:latin typeface="Calibri"/>
                        </a:rPr>
                        <a:t>(1,197,098)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0DC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422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376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224411"/>
            <a:ext cx="683417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FINANCE REPORT 2022/23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93B12BD-AAC1-B49F-592C-B538C19A3F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166896"/>
              </p:ext>
            </p:extLst>
          </p:nvPr>
        </p:nvGraphicFramePr>
        <p:xfrm>
          <a:off x="817217" y="1479826"/>
          <a:ext cx="7269168" cy="4208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2173">
                  <a:extLst>
                    <a:ext uri="{9D8B030D-6E8A-4147-A177-3AD203B41FA5}">
                      <a16:colId xmlns:a16="http://schemas.microsoft.com/office/drawing/2014/main" val="2755018366"/>
                    </a:ext>
                  </a:extLst>
                </a:gridCol>
                <a:gridCol w="1812411">
                  <a:extLst>
                    <a:ext uri="{9D8B030D-6E8A-4147-A177-3AD203B41FA5}">
                      <a16:colId xmlns:a16="http://schemas.microsoft.com/office/drawing/2014/main" val="819338183"/>
                    </a:ext>
                  </a:extLst>
                </a:gridCol>
                <a:gridCol w="1817292">
                  <a:extLst>
                    <a:ext uri="{9D8B030D-6E8A-4147-A177-3AD203B41FA5}">
                      <a16:colId xmlns:a16="http://schemas.microsoft.com/office/drawing/2014/main" val="4046897705"/>
                    </a:ext>
                  </a:extLst>
                </a:gridCol>
                <a:gridCol w="1817292">
                  <a:extLst>
                    <a:ext uri="{9D8B030D-6E8A-4147-A177-3AD203B41FA5}">
                      <a16:colId xmlns:a16="http://schemas.microsoft.com/office/drawing/2014/main" val="967434131"/>
                    </a:ext>
                  </a:extLst>
                </a:gridCol>
              </a:tblGrid>
              <a:tr h="419596">
                <a:tc gridSpan="4">
                  <a:txBody>
                    <a:bodyPr/>
                    <a:lstStyle/>
                    <a:p>
                      <a:pPr fontAlgn="b"/>
                      <a:r>
                        <a:rPr lang="en-US" sz="2400" b="1">
                          <a:effectLst/>
                          <a:latin typeface="Calibri"/>
                        </a:rPr>
                        <a:t>Summary of Consolidated Balance Sheet - 30 April </a:t>
                      </a: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D0E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E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EC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523650"/>
                  </a:ext>
                </a:extLst>
              </a:tr>
              <a:tr h="231913">
                <a:tc>
                  <a:txBody>
                    <a:bodyPr/>
                    <a:lstStyle/>
                    <a:p>
                      <a:pPr fontAlgn="b"/>
                      <a:endParaRPr lang="en-US" sz="9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0B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50A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075854"/>
                  </a:ext>
                </a:extLst>
              </a:tr>
              <a:tr h="419596">
                <a:tc>
                  <a:txBody>
                    <a:bodyPr/>
                    <a:lstStyle/>
                    <a:p>
                      <a:pPr fontAlgn="b"/>
                      <a:endParaRPr lang="en-US" sz="900">
                        <a:effectLst/>
                        <a:latin typeface="Calibri"/>
                      </a:endParaRPr>
                    </a:p>
                  </a:txBody>
                  <a:tcPr marL="9525" marR="9525" marT="0" marB="0" anchor="b">
                    <a:lnL w="6350" cap="flat" cmpd="sng" algn="ctr">
                      <a:solidFill>
                        <a:srgbClr val="20A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>
                          <a:effectLst/>
                          <a:latin typeface="Calibri"/>
                        </a:rPr>
                        <a:t>2022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>
                          <a:effectLst/>
                          <a:latin typeface="Calibri"/>
                        </a:rPr>
                        <a:t>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E0B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47447"/>
                  </a:ext>
                </a:extLst>
              </a:tr>
              <a:tr h="419596">
                <a:tc>
                  <a:txBody>
                    <a:bodyPr/>
                    <a:lstStyle/>
                    <a:p>
                      <a:pPr fontAlgn="b"/>
                      <a:endParaRPr lang="en-US" sz="900" b="1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E0B8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>
                          <a:effectLst/>
                          <a:latin typeface="Calibri"/>
                        </a:rPr>
                        <a:t>£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>
                          <a:effectLst/>
                          <a:latin typeface="Calibri"/>
                        </a:rPr>
                        <a:t>£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>
                          <a:effectLst/>
                          <a:latin typeface="Calibri"/>
                        </a:rPr>
                        <a:t>£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B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434410"/>
                  </a:ext>
                </a:extLst>
              </a:tr>
              <a:tr h="298173">
                <a:tc>
                  <a:txBody>
                    <a:bodyPr/>
                    <a:lstStyle/>
                    <a:p>
                      <a:pPr fontAlgn="b"/>
                      <a:endParaRPr lang="en-US" sz="900" b="1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0AF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A0A5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020593"/>
                  </a:ext>
                </a:extLst>
              </a:tr>
              <a:tr h="419596">
                <a:tc>
                  <a:txBody>
                    <a:bodyPr/>
                    <a:lstStyle/>
                    <a:p>
                      <a:pPr fontAlgn="b"/>
                      <a:r>
                        <a:rPr lang="en-US" sz="2400">
                          <a:effectLst/>
                          <a:latin typeface="Calibri"/>
                        </a:rPr>
                        <a:t>Investments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20A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>
                          <a:effectLst/>
                          <a:latin typeface="Calibri"/>
                        </a:rPr>
                        <a:t>3,586,345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>
                          <a:effectLst/>
                          <a:latin typeface="Calibri"/>
                        </a:rPr>
                        <a:t>3,702,358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>
                          <a:effectLst/>
                          <a:latin typeface="Calibri"/>
                        </a:rPr>
                        <a:t>3,985,447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20A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927007"/>
                  </a:ext>
                </a:extLst>
              </a:tr>
              <a:tr h="419596">
                <a:tc>
                  <a:txBody>
                    <a:bodyPr/>
                    <a:lstStyle/>
                    <a:p>
                      <a:pPr fontAlgn="b"/>
                      <a:r>
                        <a:rPr lang="en-US" sz="2400">
                          <a:effectLst/>
                          <a:latin typeface="Calibri"/>
                        </a:rPr>
                        <a:t>Cash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20A2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>
                          <a:effectLst/>
                          <a:latin typeface="Calibri"/>
                        </a:rPr>
                        <a:t>766,424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>
                          <a:effectLst/>
                          <a:latin typeface="Calibri"/>
                        </a:rPr>
                        <a:t>721,803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>
                          <a:effectLst/>
                          <a:latin typeface="Calibri"/>
                        </a:rPr>
                        <a:t>214,567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1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5592991"/>
                  </a:ext>
                </a:extLst>
              </a:tr>
              <a:tr h="419596">
                <a:tc>
                  <a:txBody>
                    <a:bodyPr/>
                    <a:lstStyle/>
                    <a:p>
                      <a:pPr fontAlgn="b"/>
                      <a:r>
                        <a:rPr lang="en-US" sz="2400">
                          <a:effectLst/>
                          <a:latin typeface="Calibri"/>
                        </a:rPr>
                        <a:t>Borrowings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0B0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>
                          <a:effectLst/>
                          <a:latin typeface="Calibri"/>
                        </a:rPr>
                        <a:t>(866,773)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>
                          <a:effectLst/>
                          <a:latin typeface="Calibri"/>
                        </a:rPr>
                        <a:t>(834,756)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>
                          <a:effectLst/>
                          <a:latin typeface="Calibri"/>
                        </a:rPr>
                        <a:t>(816,866)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E0A3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9904368"/>
                  </a:ext>
                </a:extLst>
              </a:tr>
              <a:tr h="566457">
                <a:tc>
                  <a:txBody>
                    <a:bodyPr/>
                    <a:lstStyle/>
                    <a:p>
                      <a:pPr fontAlgn="b"/>
                      <a:r>
                        <a:rPr lang="en-US" sz="2400">
                          <a:effectLst/>
                          <a:latin typeface="Calibri"/>
                        </a:rPr>
                        <a:t>Other net liabilities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50A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>
                          <a:effectLst/>
                          <a:latin typeface="Calibri"/>
                        </a:rPr>
                        <a:t>(601,759)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04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>
                          <a:effectLst/>
                          <a:latin typeface="Calibri"/>
                        </a:rPr>
                        <a:t>(599,689)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04A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>
                          <a:effectLst/>
                          <a:latin typeface="Calibri"/>
                        </a:rPr>
                        <a:t>(714,435)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40B6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056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785308"/>
                  </a:ext>
                </a:extLst>
              </a:tr>
              <a:tr h="419596">
                <a:tc>
                  <a:txBody>
                    <a:bodyPr/>
                    <a:lstStyle/>
                    <a:p>
                      <a:pPr algn="r" fontAlgn="b"/>
                      <a:endParaRPr lang="en-US" sz="1400" b="1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50B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0B9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>
                          <a:effectLst/>
                          <a:latin typeface="Calibri"/>
                        </a:rPr>
                        <a:t>2,884,237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04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04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>
                          <a:effectLst/>
                          <a:latin typeface="Calibri"/>
                        </a:rPr>
                        <a:t>2,989,716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04A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04A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>
                          <a:effectLst/>
                          <a:latin typeface="Calibri"/>
                        </a:rPr>
                        <a:t>2,668,713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D056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56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56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6680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01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  <a:p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312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Welcome and introductions</a:t>
            </a:r>
            <a:endParaRPr lang="en-GB" sz="1400">
              <a:latin typeface="Frutiger LT Std 45 Light"/>
            </a:endParaRP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approve the minutes of the 115th AGM, held on 24 November 2022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Chairman’s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General Manager’s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Finance Report and Audited Accounts for the year ended 30 April 2023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 b="1">
                <a:latin typeface="Frutiger LT Std 45 Light"/>
                <a:ea typeface="+mn-lt"/>
                <a:cs typeface="+mn-lt"/>
              </a:rPr>
              <a:t>To reappoint </a:t>
            </a:r>
            <a:r>
              <a:rPr lang="en-GB" sz="1400" b="1" err="1">
                <a:latin typeface="Frutiger LT Std 45 Light"/>
                <a:ea typeface="+mn-lt"/>
                <a:cs typeface="+mn-lt"/>
              </a:rPr>
              <a:t>Alliotts</a:t>
            </a:r>
            <a:r>
              <a:rPr lang="en-GB" sz="1400" b="1">
                <a:latin typeface="Frutiger LT Std 45 Light"/>
                <a:ea typeface="+mn-lt"/>
                <a:cs typeface="+mn-lt"/>
              </a:rPr>
              <a:t> as auditors</a:t>
            </a:r>
          </a:p>
          <a:p>
            <a:pPr marL="342900" indent="-342900">
              <a:buAutoNum type="arabicPeriod"/>
            </a:pP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President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Chairman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Treasurer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elect four Members of Council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Club and winter season discussion</a:t>
            </a:r>
            <a:endParaRPr lang="en-GB" sz="1600">
              <a:latin typeface="Frutiger LT Std 45 Light"/>
              <a:cs typeface="Calibri" panose="020F050202020403020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E88D4-E836-40BD-3C2F-8B7F04198D4C}"/>
              </a:ext>
            </a:extLst>
          </p:cNvPr>
          <p:cNvGraphicFramePr>
            <a:graphicFrameLocks noGrp="1"/>
          </p:cNvGraphicFramePr>
          <p:nvPr/>
        </p:nvGraphicFramePr>
        <p:xfrm>
          <a:off x="4818591" y="3429000"/>
          <a:ext cx="3749790" cy="2058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9783">
                  <a:extLst>
                    <a:ext uri="{9D8B030D-6E8A-4147-A177-3AD203B41FA5}">
                      <a16:colId xmlns:a16="http://schemas.microsoft.com/office/drawing/2014/main" val="3884190641"/>
                    </a:ext>
                  </a:extLst>
                </a:gridCol>
                <a:gridCol w="1160007">
                  <a:extLst>
                    <a:ext uri="{9D8B030D-6E8A-4147-A177-3AD203B41FA5}">
                      <a16:colId xmlns:a16="http://schemas.microsoft.com/office/drawing/2014/main" val="2153952978"/>
                    </a:ext>
                  </a:extLst>
                </a:gridCol>
              </a:tblGrid>
              <a:tr h="332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>
                          <a:effectLst/>
                          <a:latin typeface="Calibri"/>
                        </a:rPr>
                        <a:t>Re-appoint </a:t>
                      </a:r>
                      <a:r>
                        <a:rPr lang="en-GB" sz="1600" b="1" err="1">
                          <a:effectLst/>
                          <a:latin typeface="Calibri"/>
                        </a:rPr>
                        <a:t>Alliotts</a:t>
                      </a:r>
                      <a:endParaRPr lang="en-GB" sz="16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Votes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554656"/>
                  </a:ext>
                </a:extLst>
              </a:tr>
              <a:tr h="347420">
                <a:tc>
                  <a:txBody>
                    <a:bodyPr/>
                    <a:lstStyle/>
                    <a:p>
                      <a:r>
                        <a:rPr lang="en-GB" sz="1600" b="1">
                          <a:latin typeface="Calibri"/>
                          <a:ea typeface="Calibri" panose="020F0502020204030204" pitchFamily="34" charset="0"/>
                        </a:rPr>
                        <a:t>For          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38896"/>
                  </a:ext>
                </a:extLst>
              </a:tr>
              <a:tr h="369869">
                <a:tc>
                  <a:txBody>
                    <a:bodyPr/>
                    <a:lstStyle/>
                    <a:p>
                      <a:r>
                        <a:rPr lang="en-GB" sz="1600" b="0">
                          <a:latin typeface="Calibri"/>
                        </a:rPr>
                        <a:t>Against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017680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>
                          <a:effectLst/>
                          <a:latin typeface="Calibri"/>
                          <a:ea typeface="Calibri" panose="020F0502020204030204" pitchFamily="34" charset="0"/>
                        </a:rPr>
                        <a:t>Abstain</a:t>
                      </a:r>
                      <a:endParaRPr lang="en-GB" sz="1600" b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552949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Chair’s discretion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156888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54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7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INTRODUCTIONS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30264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n-GB" sz="1600">
                <a:latin typeface="Frutiger LT Std 45 Light"/>
              </a:rPr>
              <a:t>Angus Maciver</a:t>
            </a:r>
            <a:r>
              <a:rPr lang="en-US" sz="1600">
                <a:latin typeface="Frutiger LT Std 45 Light"/>
              </a:rPr>
              <a:t>​</a:t>
            </a:r>
          </a:p>
          <a:p>
            <a:pPr>
              <a:spcAft>
                <a:spcPts val="800"/>
              </a:spcAft>
            </a:pPr>
            <a:r>
              <a:rPr lang="en-US" sz="1600">
                <a:latin typeface="Frutiger LT Std 45 Light"/>
                <a:cs typeface="Calibri" panose="020F0502020204030204"/>
              </a:rPr>
              <a:t>Walter </a:t>
            </a:r>
            <a:r>
              <a:rPr lang="en-US" sz="1600" err="1">
                <a:latin typeface="Frutiger LT Std 45 Light"/>
                <a:cs typeface="Calibri" panose="020F0502020204030204"/>
              </a:rPr>
              <a:t>Macharg</a:t>
            </a:r>
            <a:endParaRPr lang="en-US" sz="1600">
              <a:cs typeface="Calibri" panose="020F0502020204030204"/>
            </a:endParaRPr>
          </a:p>
          <a:p>
            <a:pPr>
              <a:spcAft>
                <a:spcPts val="800"/>
              </a:spcAft>
            </a:pPr>
            <a:r>
              <a:rPr lang="en-GB" sz="1600">
                <a:latin typeface="Frutiger LT Std 45 Light"/>
              </a:rPr>
              <a:t>James Gambrill</a:t>
            </a:r>
            <a:r>
              <a:rPr lang="en-US" sz="1600">
                <a:latin typeface="Frutiger LT Std 45 Light"/>
              </a:rPr>
              <a:t>​</a:t>
            </a:r>
          </a:p>
          <a:p>
            <a:pPr>
              <a:spcAft>
                <a:spcPts val="800"/>
              </a:spcAft>
            </a:pPr>
            <a:endParaRPr lang="en-US" sz="1600">
              <a:latin typeface="Frutiger LT Std 45 Light"/>
            </a:endParaRPr>
          </a:p>
          <a:p>
            <a:pPr>
              <a:spcAft>
                <a:spcPts val="800"/>
              </a:spcAft>
            </a:pPr>
            <a:r>
              <a:rPr lang="en-GB" sz="1600">
                <a:latin typeface="Frutiger LT Std 45 Light"/>
              </a:rPr>
              <a:t>Owen Barks Chapman</a:t>
            </a:r>
            <a:r>
              <a:rPr lang="en-US" sz="1600">
                <a:latin typeface="Frutiger LT Std 45 Light"/>
              </a:rPr>
              <a:t>​</a:t>
            </a:r>
          </a:p>
          <a:p>
            <a:pPr>
              <a:spcAft>
                <a:spcPts val="800"/>
              </a:spcAft>
            </a:pPr>
            <a:r>
              <a:rPr lang="en-US" sz="1600">
                <a:latin typeface="Frutiger LT Std 45 Light"/>
                <a:cs typeface="Calibri"/>
              </a:rPr>
              <a:t>Katy Ellis</a:t>
            </a:r>
            <a:endParaRPr lang="en-GB" sz="1600">
              <a:latin typeface="Calibri"/>
              <a:cs typeface="Calibri"/>
            </a:endParaRPr>
          </a:p>
          <a:p>
            <a:pPr>
              <a:spcAft>
                <a:spcPts val="800"/>
              </a:spcAft>
            </a:pPr>
            <a:r>
              <a:rPr lang="en-GB" sz="1600">
                <a:latin typeface="Frutiger LT Std 45 Light"/>
              </a:rPr>
              <a:t>Stephen Meredith (independent auditor)​</a:t>
            </a:r>
            <a:br>
              <a:rPr lang="en-GB" sz="1600">
                <a:latin typeface="Frutiger LT Std 45 Light"/>
              </a:rPr>
            </a:br>
            <a:r>
              <a:rPr lang="en-GB" sz="1600">
                <a:latin typeface="Frutiger LT Std 45 Light"/>
              </a:rPr>
              <a:t>​</a:t>
            </a:r>
            <a:endParaRPr lang="en-GB" sz="1600">
              <a:cs typeface="Calibri"/>
            </a:endParaRPr>
          </a:p>
          <a:p>
            <a:pPr>
              <a:spcAft>
                <a:spcPts val="800"/>
              </a:spcAft>
            </a:pPr>
            <a:r>
              <a:rPr lang="en-GB" sz="1600">
                <a:latin typeface="Frutiger LT Std 45 Light"/>
              </a:rPr>
              <a:t>... and meeting logistics</a:t>
            </a:r>
            <a:endParaRPr lang="en-GB" sz="1600">
              <a:latin typeface="Frutiger LT Std 45 Ligh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74926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Welcome and introductions</a:t>
            </a:r>
            <a:endParaRPr lang="en-GB" sz="1400">
              <a:latin typeface="Frutiger LT Std 45 Light"/>
            </a:endParaRP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approve the minutes of the 115th AGM, held on 24 November 2022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Chairman’s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General Manager’s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Finance Report and Audited Accounts for the year ended 30 April 2023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reappoint </a:t>
            </a:r>
            <a:r>
              <a:rPr lang="en-GB" sz="1400" err="1">
                <a:latin typeface="Frutiger LT Std 45 Light"/>
                <a:ea typeface="+mn-lt"/>
                <a:cs typeface="+mn-lt"/>
              </a:rPr>
              <a:t>Alliotts</a:t>
            </a:r>
            <a:r>
              <a:rPr lang="en-GB" sz="1400">
                <a:latin typeface="Frutiger LT Std 45 Light"/>
                <a:ea typeface="+mn-lt"/>
                <a:cs typeface="+mn-lt"/>
              </a:rPr>
              <a:t> as auditors</a:t>
            </a:r>
          </a:p>
          <a:p>
            <a:pPr marL="342900" indent="-342900">
              <a:buAutoNum type="arabicPeriod"/>
            </a:pP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 b="1">
                <a:latin typeface="Frutiger LT Std 45 Light"/>
                <a:ea typeface="+mn-lt"/>
                <a:cs typeface="+mn-lt"/>
              </a:rPr>
              <a:t>To re-elect the President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Chairman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Treasurer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elect four Members of Council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Club and winter season discussion</a:t>
            </a:r>
            <a:endParaRPr lang="en-GB" sz="1600">
              <a:latin typeface="Frutiger LT Std 45 Light"/>
              <a:cs typeface="Calibri" panose="020F050202020403020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E88D4-E836-40BD-3C2F-8B7F04198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652122"/>
              </p:ext>
            </p:extLst>
          </p:nvPr>
        </p:nvGraphicFramePr>
        <p:xfrm>
          <a:off x="4818591" y="3429000"/>
          <a:ext cx="3749790" cy="2058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9783">
                  <a:extLst>
                    <a:ext uri="{9D8B030D-6E8A-4147-A177-3AD203B41FA5}">
                      <a16:colId xmlns:a16="http://schemas.microsoft.com/office/drawing/2014/main" val="3884190641"/>
                    </a:ext>
                  </a:extLst>
                </a:gridCol>
                <a:gridCol w="1160007">
                  <a:extLst>
                    <a:ext uri="{9D8B030D-6E8A-4147-A177-3AD203B41FA5}">
                      <a16:colId xmlns:a16="http://schemas.microsoft.com/office/drawing/2014/main" val="2153952978"/>
                    </a:ext>
                  </a:extLst>
                </a:gridCol>
              </a:tblGrid>
              <a:tr h="332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>
                          <a:effectLst/>
                          <a:latin typeface="Calibri"/>
                        </a:rPr>
                        <a:t>Elect Trevor Campbell Davis</a:t>
                      </a:r>
                      <a:endParaRPr lang="en-GB" sz="16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Votes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554656"/>
                  </a:ext>
                </a:extLst>
              </a:tr>
              <a:tr h="347420">
                <a:tc>
                  <a:txBody>
                    <a:bodyPr/>
                    <a:lstStyle/>
                    <a:p>
                      <a:r>
                        <a:rPr lang="en-GB" sz="1600" b="1">
                          <a:latin typeface="Calibri"/>
                          <a:ea typeface="Calibri" panose="020F0502020204030204" pitchFamily="34" charset="0"/>
                        </a:rPr>
                        <a:t>For          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/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38896"/>
                  </a:ext>
                </a:extLst>
              </a:tr>
              <a:tr h="369869">
                <a:tc>
                  <a:txBody>
                    <a:bodyPr/>
                    <a:lstStyle/>
                    <a:p>
                      <a:r>
                        <a:rPr lang="en-GB" sz="1600" b="0">
                          <a:latin typeface="Calibri"/>
                        </a:rPr>
                        <a:t>Against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017680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>
                          <a:effectLst/>
                          <a:latin typeface="Calibri"/>
                          <a:ea typeface="Calibri" panose="020F0502020204030204" pitchFamily="34" charset="0"/>
                        </a:rPr>
                        <a:t>Abstain</a:t>
                      </a:r>
                      <a:endParaRPr lang="en-GB" sz="1600" b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552949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Chair’s discretion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156888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54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837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Welcome and introductions</a:t>
            </a:r>
            <a:endParaRPr lang="en-GB" sz="1400">
              <a:latin typeface="Frutiger LT Std 45 Light"/>
            </a:endParaRP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approve the minutes of the 115th AGM, held on 24 November 2022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Chairman’s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General Manager’s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Finance Report and Audited Accounts for the year ended 30 April 2023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reappoint </a:t>
            </a:r>
            <a:r>
              <a:rPr lang="en-GB" sz="1400" err="1">
                <a:latin typeface="Frutiger LT Std 45 Light"/>
                <a:ea typeface="+mn-lt"/>
                <a:cs typeface="+mn-lt"/>
              </a:rPr>
              <a:t>Alliotts</a:t>
            </a:r>
            <a:r>
              <a:rPr lang="en-GB" sz="1400">
                <a:latin typeface="Frutiger LT Std 45 Light"/>
                <a:ea typeface="+mn-lt"/>
                <a:cs typeface="+mn-lt"/>
              </a:rPr>
              <a:t> as auditors</a:t>
            </a:r>
          </a:p>
          <a:p>
            <a:pPr marL="342900" indent="-342900">
              <a:buAutoNum type="arabicPeriod"/>
            </a:pP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President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 b="1">
                <a:latin typeface="Frutiger LT Std 45 Light"/>
                <a:ea typeface="+mn-lt"/>
                <a:cs typeface="+mn-lt"/>
              </a:rPr>
              <a:t>To re-elect the Chairman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Treasurer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elect four Members of Council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Club and winter season discussion</a:t>
            </a:r>
            <a:endParaRPr lang="en-GB" sz="1600">
              <a:latin typeface="Frutiger LT Std 45 Light"/>
              <a:cs typeface="Calibri" panose="020F050202020403020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E88D4-E836-40BD-3C2F-8B7F04198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46070"/>
              </p:ext>
            </p:extLst>
          </p:nvPr>
        </p:nvGraphicFramePr>
        <p:xfrm>
          <a:off x="4818591" y="3429000"/>
          <a:ext cx="3749790" cy="2058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9783">
                  <a:extLst>
                    <a:ext uri="{9D8B030D-6E8A-4147-A177-3AD203B41FA5}">
                      <a16:colId xmlns:a16="http://schemas.microsoft.com/office/drawing/2014/main" val="3884190641"/>
                    </a:ext>
                  </a:extLst>
                </a:gridCol>
                <a:gridCol w="1160007">
                  <a:extLst>
                    <a:ext uri="{9D8B030D-6E8A-4147-A177-3AD203B41FA5}">
                      <a16:colId xmlns:a16="http://schemas.microsoft.com/office/drawing/2014/main" val="2153952978"/>
                    </a:ext>
                  </a:extLst>
                </a:gridCol>
              </a:tblGrid>
              <a:tr h="332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>
                          <a:effectLst/>
                          <a:latin typeface="Calibri"/>
                        </a:rPr>
                        <a:t>Elect Angus </a:t>
                      </a:r>
                      <a:r>
                        <a:rPr lang="en-GB" sz="1600" b="1" err="1">
                          <a:effectLst/>
                          <a:latin typeface="Calibri"/>
                        </a:rPr>
                        <a:t>Maciver</a:t>
                      </a:r>
                      <a:endParaRPr lang="en-GB" sz="16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Votes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554656"/>
                  </a:ext>
                </a:extLst>
              </a:tr>
              <a:tr h="347420">
                <a:tc>
                  <a:txBody>
                    <a:bodyPr/>
                    <a:lstStyle/>
                    <a:p>
                      <a:r>
                        <a:rPr lang="en-GB" sz="1600" b="1">
                          <a:latin typeface="Calibri"/>
                          <a:ea typeface="Calibri" panose="020F0502020204030204" pitchFamily="34" charset="0"/>
                        </a:rPr>
                        <a:t>For          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38896"/>
                  </a:ext>
                </a:extLst>
              </a:tr>
              <a:tr h="369869">
                <a:tc>
                  <a:txBody>
                    <a:bodyPr/>
                    <a:lstStyle/>
                    <a:p>
                      <a:r>
                        <a:rPr lang="en-GB" sz="1600" b="0">
                          <a:latin typeface="Calibri"/>
                        </a:rPr>
                        <a:t>Against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017680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>
                          <a:effectLst/>
                          <a:latin typeface="Calibri"/>
                          <a:ea typeface="Calibri" panose="020F0502020204030204" pitchFamily="34" charset="0"/>
                        </a:rPr>
                        <a:t>Abstain</a:t>
                      </a:r>
                      <a:endParaRPr lang="en-GB" sz="1600" b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552949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Chair’s discretion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156888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54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17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Welcome and introductions</a:t>
            </a:r>
            <a:endParaRPr lang="en-GB" sz="1400">
              <a:latin typeface="Frutiger LT Std 45 Light"/>
            </a:endParaRP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approve the minutes of the 115th AGM, held on 24 November 2022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Chairman’s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General Manager’s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Finance Report and Audited Accounts for the year ended 30 April 2023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reappoint </a:t>
            </a:r>
            <a:r>
              <a:rPr lang="en-GB" sz="1400" err="1">
                <a:latin typeface="Frutiger LT Std 45 Light"/>
                <a:ea typeface="+mn-lt"/>
                <a:cs typeface="+mn-lt"/>
              </a:rPr>
              <a:t>Alliotts</a:t>
            </a:r>
            <a:r>
              <a:rPr lang="en-GB" sz="1400">
                <a:latin typeface="Frutiger LT Std 45 Light"/>
                <a:ea typeface="+mn-lt"/>
                <a:cs typeface="+mn-lt"/>
              </a:rPr>
              <a:t> as auditors</a:t>
            </a:r>
          </a:p>
          <a:p>
            <a:pPr marL="342900" indent="-342900">
              <a:buAutoNum type="arabicPeriod"/>
            </a:pP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President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Chairman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 b="1">
                <a:latin typeface="Frutiger LT Std 45 Light"/>
                <a:ea typeface="+mn-lt"/>
                <a:cs typeface="+mn-lt"/>
              </a:rPr>
              <a:t>To re-elect the Treasurer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elect four Members of Council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Club and winter season discussion</a:t>
            </a:r>
            <a:endParaRPr lang="en-GB" sz="1600">
              <a:latin typeface="Frutiger LT Std 45 Light"/>
              <a:cs typeface="Calibri" panose="020F050202020403020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E88D4-E836-40BD-3C2F-8B7F04198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87648"/>
              </p:ext>
            </p:extLst>
          </p:nvPr>
        </p:nvGraphicFramePr>
        <p:xfrm>
          <a:off x="4818591" y="3429000"/>
          <a:ext cx="3749790" cy="2058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9783">
                  <a:extLst>
                    <a:ext uri="{9D8B030D-6E8A-4147-A177-3AD203B41FA5}">
                      <a16:colId xmlns:a16="http://schemas.microsoft.com/office/drawing/2014/main" val="3884190641"/>
                    </a:ext>
                  </a:extLst>
                </a:gridCol>
                <a:gridCol w="1160007">
                  <a:extLst>
                    <a:ext uri="{9D8B030D-6E8A-4147-A177-3AD203B41FA5}">
                      <a16:colId xmlns:a16="http://schemas.microsoft.com/office/drawing/2014/main" val="2153952978"/>
                    </a:ext>
                  </a:extLst>
                </a:gridCol>
              </a:tblGrid>
              <a:tr h="332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>
                          <a:effectLst/>
                          <a:latin typeface="Calibri"/>
                        </a:rPr>
                        <a:t>Elect Walter </a:t>
                      </a:r>
                      <a:r>
                        <a:rPr lang="en-GB" sz="1600" b="1" err="1">
                          <a:effectLst/>
                          <a:latin typeface="Calibri"/>
                        </a:rPr>
                        <a:t>Macharg</a:t>
                      </a:r>
                      <a:endParaRPr lang="en-GB" sz="16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Votes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554656"/>
                  </a:ext>
                </a:extLst>
              </a:tr>
              <a:tr h="347420">
                <a:tc>
                  <a:txBody>
                    <a:bodyPr/>
                    <a:lstStyle/>
                    <a:p>
                      <a:r>
                        <a:rPr lang="en-GB" sz="1600" b="1">
                          <a:latin typeface="Calibri"/>
                          <a:ea typeface="Calibri" panose="020F0502020204030204" pitchFamily="34" charset="0"/>
                        </a:rPr>
                        <a:t>For          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/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38896"/>
                  </a:ext>
                </a:extLst>
              </a:tr>
              <a:tr h="369869">
                <a:tc>
                  <a:txBody>
                    <a:bodyPr/>
                    <a:lstStyle/>
                    <a:p>
                      <a:r>
                        <a:rPr lang="en-GB" sz="1600" b="0">
                          <a:latin typeface="Calibri"/>
                        </a:rPr>
                        <a:t>Against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017680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>
                          <a:effectLst/>
                          <a:latin typeface="Calibri"/>
                          <a:ea typeface="Calibri" panose="020F0502020204030204" pitchFamily="34" charset="0"/>
                        </a:rPr>
                        <a:t>Abstain</a:t>
                      </a:r>
                      <a:endParaRPr lang="en-GB" sz="1600" b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552949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Chair’s discretion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156888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54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7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Welcome and introductions</a:t>
            </a:r>
            <a:endParaRPr lang="en-GB" sz="1400">
              <a:latin typeface="Frutiger LT Std 45 Light"/>
            </a:endParaRP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approve the minutes of the 115th AGM, held on 24 November 2022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Chairman’s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General Manager’s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Finance Report and Audited Accounts for the year ended 30 April 2023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reappoint </a:t>
            </a:r>
            <a:r>
              <a:rPr lang="en-GB" sz="1400" err="1">
                <a:latin typeface="Frutiger LT Std 45 Light"/>
                <a:ea typeface="+mn-lt"/>
                <a:cs typeface="+mn-lt"/>
              </a:rPr>
              <a:t>Alliotts</a:t>
            </a:r>
            <a:r>
              <a:rPr lang="en-GB" sz="1400">
                <a:latin typeface="Frutiger LT Std 45 Light"/>
                <a:ea typeface="+mn-lt"/>
                <a:cs typeface="+mn-lt"/>
              </a:rPr>
              <a:t> as auditors</a:t>
            </a:r>
          </a:p>
          <a:p>
            <a:pPr marL="342900" indent="-342900">
              <a:buAutoNum type="arabicPeriod"/>
            </a:pP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President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Chairman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Treasurer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 b="1">
                <a:latin typeface="Frutiger LT Std 45 Light"/>
                <a:ea typeface="+mn-lt"/>
                <a:cs typeface="+mn-lt"/>
              </a:rPr>
              <a:t> </a:t>
            </a:r>
            <a:endParaRPr lang="en-GB" sz="1600" b="1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 b="1">
                <a:latin typeface="Frutiger LT Std 45 Light"/>
                <a:ea typeface="+mn-lt"/>
                <a:cs typeface="+mn-lt"/>
              </a:rPr>
              <a:t>To elect four Members of Council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Club and winter season discussion</a:t>
            </a:r>
            <a:endParaRPr lang="en-GB" sz="1600">
              <a:latin typeface="Frutiger LT Std 45 Light"/>
              <a:cs typeface="Calibri" panose="020F050202020403020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E88D4-E836-40BD-3C2F-8B7F04198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230821"/>
              </p:ext>
            </p:extLst>
          </p:nvPr>
        </p:nvGraphicFramePr>
        <p:xfrm>
          <a:off x="4818591" y="3429000"/>
          <a:ext cx="3749790" cy="2058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9783">
                  <a:extLst>
                    <a:ext uri="{9D8B030D-6E8A-4147-A177-3AD203B41FA5}">
                      <a16:colId xmlns:a16="http://schemas.microsoft.com/office/drawing/2014/main" val="3884190641"/>
                    </a:ext>
                  </a:extLst>
                </a:gridCol>
                <a:gridCol w="1160007">
                  <a:extLst>
                    <a:ext uri="{9D8B030D-6E8A-4147-A177-3AD203B41FA5}">
                      <a16:colId xmlns:a16="http://schemas.microsoft.com/office/drawing/2014/main" val="2153952978"/>
                    </a:ext>
                  </a:extLst>
                </a:gridCol>
              </a:tblGrid>
              <a:tr h="332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>
                          <a:effectLst/>
                          <a:latin typeface="Calibri"/>
                        </a:rPr>
                        <a:t>Elect Jean Lovett</a:t>
                      </a:r>
                      <a:endParaRPr lang="en-GB" sz="16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Votes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554656"/>
                  </a:ext>
                </a:extLst>
              </a:tr>
              <a:tr h="347420">
                <a:tc>
                  <a:txBody>
                    <a:bodyPr/>
                    <a:lstStyle/>
                    <a:p>
                      <a:r>
                        <a:rPr lang="en-GB" sz="1600" b="1">
                          <a:latin typeface="Calibri"/>
                          <a:ea typeface="Calibri" panose="020F0502020204030204" pitchFamily="34" charset="0"/>
                        </a:rPr>
                        <a:t>For          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38896"/>
                  </a:ext>
                </a:extLst>
              </a:tr>
              <a:tr h="369869">
                <a:tc>
                  <a:txBody>
                    <a:bodyPr/>
                    <a:lstStyle/>
                    <a:p>
                      <a:r>
                        <a:rPr lang="en-GB" sz="1600" b="0">
                          <a:latin typeface="Calibri"/>
                        </a:rPr>
                        <a:t>Against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017680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>
                          <a:effectLst/>
                          <a:latin typeface="Calibri"/>
                          <a:ea typeface="Calibri" panose="020F0502020204030204" pitchFamily="34" charset="0"/>
                        </a:rPr>
                        <a:t>Abstain</a:t>
                      </a:r>
                      <a:endParaRPr lang="en-GB" sz="1600" b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552949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Chair’s discretion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156888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54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81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Welcome and introductions</a:t>
            </a:r>
            <a:endParaRPr lang="en-GB" sz="1400">
              <a:latin typeface="Frutiger LT Std 45 Light"/>
            </a:endParaRP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approve the minutes of the 115th AGM, held on 24 November 2022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Chairman’s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General Manager’s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Finance Report and Audited Accounts for the year ended 30 April 2023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reappoint </a:t>
            </a:r>
            <a:r>
              <a:rPr lang="en-GB" sz="1400" err="1">
                <a:latin typeface="Frutiger LT Std 45 Light"/>
                <a:ea typeface="+mn-lt"/>
                <a:cs typeface="+mn-lt"/>
              </a:rPr>
              <a:t>Alliotts</a:t>
            </a:r>
            <a:r>
              <a:rPr lang="en-GB" sz="1400">
                <a:latin typeface="Frutiger LT Std 45 Light"/>
                <a:ea typeface="+mn-lt"/>
                <a:cs typeface="+mn-lt"/>
              </a:rPr>
              <a:t> as auditors</a:t>
            </a:r>
          </a:p>
          <a:p>
            <a:pPr marL="342900" indent="-342900">
              <a:buAutoNum type="arabicPeriod"/>
            </a:pP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President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Chairman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Treasurer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 b="1">
                <a:latin typeface="Frutiger LT Std 45 Light"/>
                <a:ea typeface="+mn-lt"/>
                <a:cs typeface="+mn-lt"/>
              </a:rPr>
              <a:t> </a:t>
            </a:r>
            <a:endParaRPr lang="en-GB" sz="1600" b="1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 b="1">
                <a:latin typeface="Frutiger LT Std 45 Light"/>
                <a:ea typeface="+mn-lt"/>
                <a:cs typeface="+mn-lt"/>
              </a:rPr>
              <a:t>To elect four Members of Council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Club and winter season discussion</a:t>
            </a:r>
            <a:endParaRPr lang="en-GB" sz="1600">
              <a:latin typeface="Frutiger LT Std 45 Light"/>
              <a:cs typeface="Calibri" panose="020F050202020403020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E88D4-E836-40BD-3C2F-8B7F04198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732340"/>
              </p:ext>
            </p:extLst>
          </p:nvPr>
        </p:nvGraphicFramePr>
        <p:xfrm>
          <a:off x="4818591" y="3429000"/>
          <a:ext cx="3749790" cy="2058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9783">
                  <a:extLst>
                    <a:ext uri="{9D8B030D-6E8A-4147-A177-3AD203B41FA5}">
                      <a16:colId xmlns:a16="http://schemas.microsoft.com/office/drawing/2014/main" val="3884190641"/>
                    </a:ext>
                  </a:extLst>
                </a:gridCol>
                <a:gridCol w="1160007">
                  <a:extLst>
                    <a:ext uri="{9D8B030D-6E8A-4147-A177-3AD203B41FA5}">
                      <a16:colId xmlns:a16="http://schemas.microsoft.com/office/drawing/2014/main" val="2153952978"/>
                    </a:ext>
                  </a:extLst>
                </a:gridCol>
              </a:tblGrid>
              <a:tr h="332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>
                          <a:effectLst/>
                          <a:latin typeface="Calibri"/>
                        </a:rPr>
                        <a:t>Elect Evelyn </a:t>
                      </a:r>
                      <a:r>
                        <a:rPr lang="en-GB" sz="1600" b="1" err="1">
                          <a:effectLst/>
                          <a:latin typeface="Calibri"/>
                        </a:rPr>
                        <a:t>Mckinnie</a:t>
                      </a:r>
                      <a:endParaRPr lang="en-GB" sz="16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Votes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554656"/>
                  </a:ext>
                </a:extLst>
              </a:tr>
              <a:tr h="347420">
                <a:tc>
                  <a:txBody>
                    <a:bodyPr/>
                    <a:lstStyle/>
                    <a:p>
                      <a:r>
                        <a:rPr lang="en-GB" sz="1600" b="1">
                          <a:latin typeface="Calibri"/>
                          <a:ea typeface="Calibri" panose="020F0502020204030204" pitchFamily="34" charset="0"/>
                        </a:rPr>
                        <a:t>For          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38896"/>
                  </a:ext>
                </a:extLst>
              </a:tr>
              <a:tr h="369869">
                <a:tc>
                  <a:txBody>
                    <a:bodyPr/>
                    <a:lstStyle/>
                    <a:p>
                      <a:r>
                        <a:rPr lang="en-GB" sz="1600" b="0">
                          <a:latin typeface="Calibri"/>
                        </a:rPr>
                        <a:t>Against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017680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>
                          <a:effectLst/>
                          <a:latin typeface="Calibri"/>
                          <a:ea typeface="Calibri" panose="020F0502020204030204" pitchFamily="34" charset="0"/>
                        </a:rPr>
                        <a:t>Abstain</a:t>
                      </a:r>
                      <a:endParaRPr lang="en-GB" sz="1600" b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552949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Chair’s discretion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156888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54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29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Welcome and introductions</a:t>
            </a:r>
            <a:endParaRPr lang="en-GB" sz="1400">
              <a:latin typeface="Frutiger LT Std 45 Light"/>
            </a:endParaRP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approve the minutes of the 115th AGM, held on 24 November 2022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Chairman’s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General Manager’s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Finance Report and Audited Accounts for the year ended 30 April 2023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reappoint </a:t>
            </a:r>
            <a:r>
              <a:rPr lang="en-GB" sz="1400" err="1">
                <a:latin typeface="Frutiger LT Std 45 Light"/>
                <a:ea typeface="+mn-lt"/>
                <a:cs typeface="+mn-lt"/>
              </a:rPr>
              <a:t>Alliotts</a:t>
            </a:r>
            <a:r>
              <a:rPr lang="en-GB" sz="1400">
                <a:latin typeface="Frutiger LT Std 45 Light"/>
                <a:ea typeface="+mn-lt"/>
                <a:cs typeface="+mn-lt"/>
              </a:rPr>
              <a:t> as auditors</a:t>
            </a:r>
          </a:p>
          <a:p>
            <a:pPr marL="342900" indent="-342900">
              <a:buAutoNum type="arabicPeriod"/>
            </a:pP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President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Chairman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Treasurer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 b="1">
                <a:latin typeface="Frutiger LT Std 45 Light"/>
                <a:ea typeface="+mn-lt"/>
                <a:cs typeface="+mn-lt"/>
              </a:rPr>
              <a:t> </a:t>
            </a:r>
            <a:endParaRPr lang="en-GB" sz="1600" b="1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 b="1">
                <a:latin typeface="Frutiger LT Std 45 Light"/>
                <a:ea typeface="+mn-lt"/>
                <a:cs typeface="+mn-lt"/>
              </a:rPr>
              <a:t>To elect four Members of Council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Club and winter season discussion</a:t>
            </a:r>
            <a:endParaRPr lang="en-GB" sz="1600">
              <a:latin typeface="Frutiger LT Std 45 Light"/>
              <a:cs typeface="Calibri" panose="020F050202020403020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E88D4-E836-40BD-3C2F-8B7F04198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265973"/>
              </p:ext>
            </p:extLst>
          </p:nvPr>
        </p:nvGraphicFramePr>
        <p:xfrm>
          <a:off x="4596714" y="3429000"/>
          <a:ext cx="3971667" cy="2058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022">
                  <a:extLst>
                    <a:ext uri="{9D8B030D-6E8A-4147-A177-3AD203B41FA5}">
                      <a16:colId xmlns:a16="http://schemas.microsoft.com/office/drawing/2014/main" val="3884190641"/>
                    </a:ext>
                  </a:extLst>
                </a:gridCol>
                <a:gridCol w="1228645">
                  <a:extLst>
                    <a:ext uri="{9D8B030D-6E8A-4147-A177-3AD203B41FA5}">
                      <a16:colId xmlns:a16="http://schemas.microsoft.com/office/drawing/2014/main" val="2153952978"/>
                    </a:ext>
                  </a:extLst>
                </a:gridCol>
              </a:tblGrid>
              <a:tr h="332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>
                          <a:effectLst/>
                          <a:latin typeface="Calibri"/>
                        </a:rPr>
                        <a:t>Elect </a:t>
                      </a:r>
                      <a:r>
                        <a:rPr lang="en-GB" sz="1600" b="1" err="1">
                          <a:effectLst/>
                          <a:latin typeface="Calibri"/>
                        </a:rPr>
                        <a:t>Cris</a:t>
                      </a:r>
                      <a:r>
                        <a:rPr lang="en-GB" sz="1600" b="1">
                          <a:effectLst/>
                          <a:latin typeface="Calibri"/>
                        </a:rPr>
                        <a:t> Baldwin-</a:t>
                      </a:r>
                      <a:r>
                        <a:rPr lang="en-GB" sz="1600" b="1" err="1">
                          <a:effectLst/>
                          <a:latin typeface="Calibri"/>
                        </a:rPr>
                        <a:t>Cristoffison</a:t>
                      </a:r>
                      <a:endParaRPr lang="en-GB" sz="16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Votes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554656"/>
                  </a:ext>
                </a:extLst>
              </a:tr>
              <a:tr h="347420">
                <a:tc>
                  <a:txBody>
                    <a:bodyPr/>
                    <a:lstStyle/>
                    <a:p>
                      <a:r>
                        <a:rPr lang="en-GB" sz="1600" b="1">
                          <a:latin typeface="Calibri"/>
                          <a:ea typeface="Calibri" panose="020F0502020204030204" pitchFamily="34" charset="0"/>
                        </a:rPr>
                        <a:t>For          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38896"/>
                  </a:ext>
                </a:extLst>
              </a:tr>
              <a:tr h="369869">
                <a:tc>
                  <a:txBody>
                    <a:bodyPr/>
                    <a:lstStyle/>
                    <a:p>
                      <a:r>
                        <a:rPr lang="en-GB" sz="1600" b="0">
                          <a:latin typeface="Calibri"/>
                        </a:rPr>
                        <a:t>Against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017680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>
                          <a:effectLst/>
                          <a:latin typeface="Calibri"/>
                          <a:ea typeface="Calibri" panose="020F0502020204030204" pitchFamily="34" charset="0"/>
                        </a:rPr>
                        <a:t>Abstain</a:t>
                      </a:r>
                      <a:endParaRPr lang="en-GB" sz="1600" b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552949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Chair’s discretion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156888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54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26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Welcome and introductions</a:t>
            </a:r>
            <a:endParaRPr lang="en-GB" sz="1400">
              <a:latin typeface="Frutiger LT Std 45 Light"/>
            </a:endParaRP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approve the minutes of the 115th AGM, held on 24 November 2022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Chairman’s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General Manager’s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Finance Report and Audited Accounts for the year ended 30 April 2023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reappoint </a:t>
            </a:r>
            <a:r>
              <a:rPr lang="en-GB" sz="1400" err="1">
                <a:latin typeface="Frutiger LT Std 45 Light"/>
                <a:ea typeface="+mn-lt"/>
                <a:cs typeface="+mn-lt"/>
              </a:rPr>
              <a:t>Alliotts</a:t>
            </a:r>
            <a:r>
              <a:rPr lang="en-GB" sz="1400">
                <a:latin typeface="Frutiger LT Std 45 Light"/>
                <a:ea typeface="+mn-lt"/>
                <a:cs typeface="+mn-lt"/>
              </a:rPr>
              <a:t> as auditors</a:t>
            </a:r>
          </a:p>
          <a:p>
            <a:pPr marL="342900" indent="-342900">
              <a:buAutoNum type="arabicPeriod"/>
            </a:pP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President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Chairman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Treasurer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 b="1">
                <a:latin typeface="Frutiger LT Std 45 Light"/>
                <a:ea typeface="+mn-lt"/>
                <a:cs typeface="+mn-lt"/>
              </a:rPr>
              <a:t> </a:t>
            </a:r>
            <a:endParaRPr lang="en-GB" sz="1600" b="1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 b="1">
                <a:latin typeface="Frutiger LT Std 45 Light"/>
                <a:ea typeface="+mn-lt"/>
                <a:cs typeface="+mn-lt"/>
              </a:rPr>
              <a:t>To elect four Members of Council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Club and winter season discussion</a:t>
            </a:r>
            <a:endParaRPr lang="en-GB" sz="1600">
              <a:latin typeface="Frutiger LT Std 45 Light"/>
              <a:cs typeface="Calibri" panose="020F050202020403020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E88D4-E836-40BD-3C2F-8B7F04198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687105"/>
              </p:ext>
            </p:extLst>
          </p:nvPr>
        </p:nvGraphicFramePr>
        <p:xfrm>
          <a:off x="4596714" y="3429000"/>
          <a:ext cx="3971667" cy="2058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022">
                  <a:extLst>
                    <a:ext uri="{9D8B030D-6E8A-4147-A177-3AD203B41FA5}">
                      <a16:colId xmlns:a16="http://schemas.microsoft.com/office/drawing/2014/main" val="3884190641"/>
                    </a:ext>
                  </a:extLst>
                </a:gridCol>
                <a:gridCol w="1228645">
                  <a:extLst>
                    <a:ext uri="{9D8B030D-6E8A-4147-A177-3AD203B41FA5}">
                      <a16:colId xmlns:a16="http://schemas.microsoft.com/office/drawing/2014/main" val="2153952978"/>
                    </a:ext>
                  </a:extLst>
                </a:gridCol>
              </a:tblGrid>
              <a:tr h="332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>
                          <a:effectLst/>
                          <a:latin typeface="Calibri"/>
                        </a:rPr>
                        <a:t>Elect Kenneth </a:t>
                      </a:r>
                      <a:r>
                        <a:rPr lang="en-GB" sz="1600" b="1" err="1">
                          <a:effectLst/>
                          <a:latin typeface="Calibri"/>
                        </a:rPr>
                        <a:t>MacAllister</a:t>
                      </a:r>
                      <a:endParaRPr lang="en-GB" sz="16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Votes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554656"/>
                  </a:ext>
                </a:extLst>
              </a:tr>
              <a:tr h="347420">
                <a:tc>
                  <a:txBody>
                    <a:bodyPr/>
                    <a:lstStyle/>
                    <a:p>
                      <a:r>
                        <a:rPr lang="en-GB" sz="1600" b="1">
                          <a:latin typeface="Calibri"/>
                          <a:ea typeface="Calibri" panose="020F0502020204030204" pitchFamily="34" charset="0"/>
                        </a:rPr>
                        <a:t>For          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38896"/>
                  </a:ext>
                </a:extLst>
              </a:tr>
              <a:tr h="369869">
                <a:tc>
                  <a:txBody>
                    <a:bodyPr/>
                    <a:lstStyle/>
                    <a:p>
                      <a:r>
                        <a:rPr lang="en-GB" sz="1600" b="0">
                          <a:latin typeface="Calibri"/>
                        </a:rPr>
                        <a:t>Against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017680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>
                          <a:effectLst/>
                          <a:latin typeface="Calibri"/>
                          <a:ea typeface="Calibri" panose="020F0502020204030204" pitchFamily="34" charset="0"/>
                        </a:rPr>
                        <a:t>Abstain</a:t>
                      </a:r>
                      <a:endParaRPr lang="en-GB" sz="1600" b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552949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Chair’s discretion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156888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54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51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Welcome and introductions</a:t>
            </a:r>
            <a:endParaRPr lang="en-GB" sz="1400">
              <a:latin typeface="Frutiger LT Std 45 Light"/>
            </a:endParaRP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approve the minutes of the 115th AGM, held on 24 November 2022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Chairman’s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General Manager’s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Finance Report and Audited Accounts for the year ended 30 April 2023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reappoint </a:t>
            </a:r>
            <a:r>
              <a:rPr lang="en-GB" sz="1400" err="1">
                <a:latin typeface="Frutiger LT Std 45 Light"/>
                <a:ea typeface="+mn-lt"/>
                <a:cs typeface="+mn-lt"/>
              </a:rPr>
              <a:t>Alliotts</a:t>
            </a:r>
            <a:r>
              <a:rPr lang="en-GB" sz="1400">
                <a:latin typeface="Frutiger LT Std 45 Light"/>
                <a:ea typeface="+mn-lt"/>
                <a:cs typeface="+mn-lt"/>
              </a:rPr>
              <a:t> as auditors</a:t>
            </a: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President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Chairman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Treasurer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elect four Members of Council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 b="1">
                <a:latin typeface="Frutiger LT Std 45 Light"/>
                <a:ea typeface="+mn-lt"/>
                <a:cs typeface="+mn-lt"/>
              </a:rPr>
              <a:t>Club and winter season discussion</a:t>
            </a:r>
            <a:endParaRPr lang="en-GB" sz="1600" b="1">
              <a:latin typeface="Frutiger LT Std 45 Ligh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9226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QUESTIONS &amp; DISCUSSION</a:t>
            </a: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D24C4F6-9CAF-9439-8EA8-A52F9A5B2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41240"/>
              </p:ext>
            </p:extLst>
          </p:nvPr>
        </p:nvGraphicFramePr>
        <p:xfrm>
          <a:off x="1656772" y="952500"/>
          <a:ext cx="6783778" cy="5565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3778">
                  <a:extLst>
                    <a:ext uri="{9D8B030D-6E8A-4147-A177-3AD203B41FA5}">
                      <a16:colId xmlns:a16="http://schemas.microsoft.com/office/drawing/2014/main" val="4038352320"/>
                    </a:ext>
                  </a:extLst>
                </a:gridCol>
              </a:tblGrid>
              <a:tr h="691327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Helvetica Neue"/>
                        </a:rPr>
                        <a:t>Just a general question on what initial plans you have to increase the number of resorts that the ski club will be adding in the next season 2024/25.</a:t>
                      </a:r>
                      <a:endParaRPr lang="en-US" sz="120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06984"/>
                  </a:ext>
                </a:extLst>
              </a:tr>
              <a:tr h="691327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Helvetica Neue"/>
                        </a:rPr>
                        <a:t>Are there any plans to revive the reps' ski test event in the future? I was booked on such a session in Pila in March 2020 but this was cancelled (due to COVID I think) and I haven't seen a similar event since. Thanks</a:t>
                      </a:r>
                      <a:endParaRPr lang="en-US" sz="120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507036"/>
                  </a:ext>
                </a:extLst>
              </a:tr>
              <a:tr h="477829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Helvetica Neue"/>
                        </a:rPr>
                        <a:t>On the new website will it be possible to upload photos from Club holidays (as was possible a few years ago)? Or is the app the right place now?</a:t>
                      </a:r>
                      <a:endParaRPr lang="en-US" sz="120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936055"/>
                  </a:ext>
                </a:extLst>
              </a:tr>
              <a:tr h="216548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Helvetica Neue"/>
                        </a:rPr>
                        <a:t>Just wondering about the reported prevalence of Covid 19 in the European Ski Areas at present. Has it ticked up a little as in UK or is it worse/better than here? Also are there any particular Covid restrictions using ski lifts/gondolas still in place this season please?</a:t>
                      </a:r>
                      <a:endParaRPr lang="en-US" sz="120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656081"/>
                  </a:ext>
                </a:extLst>
              </a:tr>
              <a:tr h="406663"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Helvetica Neue"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599758"/>
                  </a:ext>
                </a:extLst>
              </a:tr>
              <a:tr h="691327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Helvetica Neue"/>
                        </a:rPr>
                        <a:t>I am sure everyone is delighted that there are more rep resorts.  What plans are there to manage the relationship with a growing number of resorts in the future and how will this differ from the recent past.  </a:t>
                      </a:r>
                      <a:endParaRPr lang="en-US" sz="120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836146"/>
                  </a:ext>
                </a:extLst>
              </a:tr>
              <a:tr h="396496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Helvetica Neue"/>
                        </a:rPr>
                        <a:t>Some time in the future it might be useful on the resort site to list the lift system ie 1 cable car, 3 bubbles, 10 chair lifts etc</a:t>
                      </a:r>
                      <a:endParaRPr lang="en-US" sz="1200" err="1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854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738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MEETING LOGISTICS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600">
                <a:latin typeface="Frutiger LT Std 45 Light"/>
              </a:rPr>
              <a:t>We will mute everyone during presentation periods </a:t>
            </a:r>
            <a:endParaRPr lang="en-US" sz="160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600">
                <a:latin typeface="Frutiger LT Std 45 Light"/>
              </a:rPr>
              <a:t>Feel free to use the </a:t>
            </a:r>
            <a:r>
              <a:rPr lang="en-GB" sz="1600" b="1">
                <a:latin typeface="Frutiger LT Std 45 Light"/>
              </a:rPr>
              <a:t>chat function </a:t>
            </a:r>
            <a:r>
              <a:rPr lang="en-GB" sz="1600">
                <a:latin typeface="Frutiger LT Std 45 Light"/>
              </a:rPr>
              <a:t>throughout the session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600">
                <a:latin typeface="Frutiger LT Std 45 Light"/>
              </a:rPr>
              <a:t>The AGM will be recorded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600">
                <a:latin typeface="Frutiger LT Std 45 Light"/>
              </a:rPr>
              <a:t>We aim to have more open discussions between sections and at the end, depending on timing</a:t>
            </a:r>
          </a:p>
        </p:txBody>
      </p:sp>
      <p:pic>
        <p:nvPicPr>
          <p:cNvPr id="4" name="Graphic 3" descr="Mute speaker">
            <a:extLst>
              <a:ext uri="{FF2B5EF4-FFF2-40B4-BE49-F238E27FC236}">
                <a16:creationId xmlns:a16="http://schemas.microsoft.com/office/drawing/2014/main" id="{77DB4E52-90F4-ED15-F947-43EC676F8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6858" y="8813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76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Welcome and introductions</a:t>
            </a:r>
            <a:endParaRPr lang="en-GB" sz="1400">
              <a:latin typeface="Frutiger LT Std 45 Light"/>
            </a:endParaRP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1400" b="1">
                <a:latin typeface="Frutiger LT Std 45 Light"/>
                <a:ea typeface="+mn-lt"/>
                <a:cs typeface="+mn-lt"/>
              </a:rPr>
              <a:t>To approve the minutes of the 115th AGM, held on 24 November 2022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Chairman’s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General Manager’s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Finance Report and Audited Accounts for the year ended 30 April 2023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reappoint </a:t>
            </a:r>
            <a:r>
              <a:rPr lang="en-GB" sz="1400" err="1">
                <a:latin typeface="Frutiger LT Std 45 Light"/>
                <a:ea typeface="+mn-lt"/>
                <a:cs typeface="+mn-lt"/>
              </a:rPr>
              <a:t>Alliotts</a:t>
            </a:r>
            <a:r>
              <a:rPr lang="en-GB" sz="1400">
                <a:latin typeface="Frutiger LT Std 45 Light"/>
                <a:ea typeface="+mn-lt"/>
                <a:cs typeface="+mn-lt"/>
              </a:rPr>
              <a:t> as auditors</a:t>
            </a: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President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Chairman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Treasurer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elect four Members of Council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Club and winter season discussion</a:t>
            </a:r>
            <a:endParaRPr lang="en-GB" sz="1600">
              <a:latin typeface="Frutiger LT Std 45 Light"/>
              <a:cs typeface="Calibri" panose="020F050202020403020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E88D4-E836-40BD-3C2F-8B7F04198D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658832"/>
              </p:ext>
            </p:extLst>
          </p:nvPr>
        </p:nvGraphicFramePr>
        <p:xfrm>
          <a:off x="4818591" y="3429000"/>
          <a:ext cx="3749790" cy="2058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9783">
                  <a:extLst>
                    <a:ext uri="{9D8B030D-6E8A-4147-A177-3AD203B41FA5}">
                      <a16:colId xmlns:a16="http://schemas.microsoft.com/office/drawing/2014/main" val="3884190641"/>
                    </a:ext>
                  </a:extLst>
                </a:gridCol>
                <a:gridCol w="1160007">
                  <a:extLst>
                    <a:ext uri="{9D8B030D-6E8A-4147-A177-3AD203B41FA5}">
                      <a16:colId xmlns:a16="http://schemas.microsoft.com/office/drawing/2014/main" val="2153952978"/>
                    </a:ext>
                  </a:extLst>
                </a:gridCol>
              </a:tblGrid>
              <a:tr h="332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>
                          <a:effectLst/>
                          <a:latin typeface="Calibri"/>
                          <a:ea typeface="Calibri" panose="020F0502020204030204" pitchFamily="34" charset="0"/>
                        </a:rPr>
                        <a:t>Approve Minutes</a:t>
                      </a:r>
                      <a:endParaRPr lang="en-GB" sz="16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Votes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554656"/>
                  </a:ext>
                </a:extLst>
              </a:tr>
              <a:tr h="347420">
                <a:tc>
                  <a:txBody>
                    <a:bodyPr/>
                    <a:lstStyle/>
                    <a:p>
                      <a:r>
                        <a:rPr lang="en-GB" sz="1600" b="1">
                          <a:latin typeface="Calibri"/>
                          <a:ea typeface="Calibri" panose="020F0502020204030204" pitchFamily="34" charset="0"/>
                        </a:rPr>
                        <a:t>For          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/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38896"/>
                  </a:ext>
                </a:extLst>
              </a:tr>
              <a:tr h="369869">
                <a:tc>
                  <a:txBody>
                    <a:bodyPr/>
                    <a:lstStyle/>
                    <a:p>
                      <a:r>
                        <a:rPr lang="en-GB" sz="1600" b="0">
                          <a:latin typeface="Calibri"/>
                        </a:rPr>
                        <a:t>Against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017680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>
                          <a:effectLst/>
                          <a:latin typeface="Calibri"/>
                          <a:ea typeface="Calibri" panose="020F0502020204030204" pitchFamily="34" charset="0"/>
                        </a:rPr>
                        <a:t>Abstain</a:t>
                      </a:r>
                      <a:endParaRPr lang="en-GB" sz="1600" b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552949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Chair’s discretion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156888"/>
                  </a:ext>
                </a:extLst>
              </a:tr>
              <a:tr h="332385">
                <a:tc>
                  <a:txBody>
                    <a:bodyPr/>
                    <a:lstStyle/>
                    <a:p>
                      <a:r>
                        <a:rPr lang="en-GB" sz="1600" b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54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97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2C6B-2E75-527E-4D85-A3D5039928A7}"/>
              </a:ext>
            </a:extLst>
          </p:cNvPr>
          <p:cNvSpPr txBox="1"/>
          <p:nvPr/>
        </p:nvSpPr>
        <p:spPr>
          <a:xfrm>
            <a:off x="273268" y="967226"/>
            <a:ext cx="839776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Welcome and introductions</a:t>
            </a:r>
            <a:endParaRPr lang="en-GB" sz="1400">
              <a:latin typeface="Frutiger LT Std 45 Light"/>
            </a:endParaRP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cs typeface="Calibri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approve the minutes of the 115th AGM, held on 24 November 2022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 b="1">
                <a:latin typeface="Frutiger LT Std 45 Light"/>
                <a:ea typeface="+mn-lt"/>
                <a:cs typeface="+mn-lt"/>
              </a:rPr>
              <a:t>The Chairman’s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The General Manager’s Report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Finance Report and Audited Accounts for the year ended 30 April 2023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reappoint </a:t>
            </a:r>
            <a:r>
              <a:rPr lang="en-GB" sz="1400" err="1">
                <a:latin typeface="Frutiger LT Std 45 Light"/>
                <a:ea typeface="+mn-lt"/>
                <a:cs typeface="+mn-lt"/>
              </a:rPr>
              <a:t>Alliotts</a:t>
            </a:r>
            <a:r>
              <a:rPr lang="en-GB" sz="1400">
                <a:latin typeface="Frutiger LT Std 45 Light"/>
                <a:ea typeface="+mn-lt"/>
                <a:cs typeface="+mn-lt"/>
              </a:rPr>
              <a:t> as auditors</a:t>
            </a:r>
          </a:p>
          <a:p>
            <a:pPr marL="342900" indent="-342900">
              <a:buAutoNum type="arabicPeriod"/>
            </a:pPr>
            <a:endParaRPr lang="en-GB" sz="1400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President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Chairman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re-elect the Treasurer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r>
              <a:rPr lang="en-GB" sz="1400">
                <a:latin typeface="Frutiger LT Std 45 Light"/>
                <a:ea typeface="+mn-lt"/>
                <a:cs typeface="+mn-lt"/>
              </a:rPr>
              <a:t> </a:t>
            </a:r>
            <a:endParaRPr lang="en-GB" sz="1600">
              <a:latin typeface="Frutiger LT Std 45 Light"/>
              <a:cs typeface="Calibri" panose="020F0502020204030204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To elect four Members of Council</a:t>
            </a:r>
            <a:br>
              <a:rPr lang="en-GB" sz="1400">
                <a:latin typeface="Frutiger LT Std 45 Light"/>
                <a:ea typeface="+mn-lt"/>
                <a:cs typeface="+mn-lt"/>
              </a:rPr>
            </a:br>
            <a:endParaRPr lang="en-GB" sz="1400" b="1">
              <a:latin typeface="Frutiger LT Std 45 Light"/>
              <a:ea typeface="+mn-lt"/>
              <a:cs typeface="+mn-lt"/>
            </a:endParaRPr>
          </a:p>
          <a:p>
            <a:pPr marL="342900" indent="-342900">
              <a:buAutoNum type="arabicPeriod"/>
            </a:pPr>
            <a:r>
              <a:rPr lang="en-GB" sz="1400">
                <a:latin typeface="Frutiger LT Std 45 Light"/>
                <a:ea typeface="+mn-lt"/>
                <a:cs typeface="+mn-lt"/>
              </a:rPr>
              <a:t>Club and winter season discussion</a:t>
            </a:r>
            <a:endParaRPr lang="en-GB" sz="1600">
              <a:latin typeface="Frutiger LT Std 45 Ligh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9768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683417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CHAIRMANS REPORT 2023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02 November 2023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DC2691E-B365-E07D-E07E-1720FBFE6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49178"/>
            <a:ext cx="8698812" cy="3987055"/>
          </a:xfrm>
          <a:prstGeom prst="rect">
            <a:avLst/>
          </a:prstGeom>
        </p:spPr>
      </p:pic>
      <p:pic>
        <p:nvPicPr>
          <p:cNvPr id="6" name="Picture 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00063B86-33CF-688A-0D18-2AEAAD1630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00075"/>
            <a:ext cx="1184871" cy="147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73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on a mountain&#10;&#10;Description automatically generated">
            <a:extLst>
              <a:ext uri="{FF2B5EF4-FFF2-40B4-BE49-F238E27FC236}">
                <a16:creationId xmlns:a16="http://schemas.microsoft.com/office/drawing/2014/main" id="{6EEFA9D4-1C7E-3A69-8261-EF7782FDB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609" y="0"/>
            <a:ext cx="3392391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067DE7-66A7-BA22-E826-E77AF53F9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4" y="87051"/>
            <a:ext cx="1422186" cy="767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D406C-6E0C-6D26-FB0B-35E3A4F39EA6}"/>
              </a:ext>
            </a:extLst>
          </p:cNvPr>
          <p:cNvSpPr txBox="1"/>
          <p:nvPr/>
        </p:nvSpPr>
        <p:spPr>
          <a:xfrm>
            <a:off x="1502980" y="199697"/>
            <a:ext cx="7596172" cy="58785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22/23 RESULTS OVERVIEW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>
                <a:latin typeface="Calibri"/>
                <a:cs typeface="Calibri"/>
              </a:rPr>
              <a:t>Decent Year</a:t>
            </a:r>
          </a:p>
          <a:p>
            <a:endParaRPr lang="en-US" sz="3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Reasonable Surplus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Good team - retained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Strong Cash flow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Good level of New Members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Negatively balanced by too many existing members leaving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Expansion of Reps  </a:t>
            </a:r>
            <a:endParaRPr lang="en-GB" sz="2400" b="0" i="0" u="none" strike="noStrike" baseline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More Holidays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More Platinum members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Balance Sheet stable</a:t>
            </a:r>
            <a:endParaRPr lang="en-US" sz="2400" b="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4258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c1bd75-0868-4efa-a466-5bcaf029fc8c" xsi:nil="true"/>
    <comment xmlns="f56fc627-7878-4c41-b42e-5b23d467a4bf">xx</comment>
    <lcf76f155ced4ddcb4097134ff3c332f xmlns="f56fc627-7878-4c41-b42e-5b23d467a4bf">
      <Terms xmlns="http://schemas.microsoft.com/office/infopath/2007/PartnerControls"/>
    </lcf76f155ced4ddcb4097134ff3c332f>
    <SharedWithUsers xmlns="c9c1bd75-0868-4efa-a466-5bcaf029fc8c">
      <UserInfo>
        <DisplayName>Walter Macharg</DisplayName>
        <AccountId>125</AccountId>
        <AccountType/>
      </UserInfo>
      <UserInfo>
        <DisplayName>Angus Maciver</DisplayName>
        <AccountId>66</AccountId>
        <AccountType/>
      </UserInfo>
      <UserInfo>
        <DisplayName>Owen Barks Chapman</DisplayName>
        <AccountId>18</AccountId>
        <AccountType/>
      </UserInfo>
      <UserInfo>
        <DisplayName>Katy Ellis</DisplayName>
        <AccountId>132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9D893A6C35F94A94E3C05CA81F3901" ma:contentTypeVersion="19" ma:contentTypeDescription="Create a new document." ma:contentTypeScope="" ma:versionID="9f8f3c210c79bec66bb1fe6417383c32">
  <xsd:schema xmlns:xsd="http://www.w3.org/2001/XMLSchema" xmlns:xs="http://www.w3.org/2001/XMLSchema" xmlns:p="http://schemas.microsoft.com/office/2006/metadata/properties" xmlns:ns2="f56fc627-7878-4c41-b42e-5b23d467a4bf" xmlns:ns3="c9c1bd75-0868-4efa-a466-5bcaf029fc8c" targetNamespace="http://schemas.microsoft.com/office/2006/metadata/properties" ma:root="true" ma:fieldsID="36b6c785713b127436c41724a74bdf20" ns2:_="" ns3:_="">
    <xsd:import namespace="f56fc627-7878-4c41-b42e-5b23d467a4bf"/>
    <xsd:import namespace="c9c1bd75-0868-4efa-a466-5bcaf029fc8c"/>
    <xsd:element name="properties">
      <xsd:complexType>
        <xsd:sequence>
          <xsd:element name="documentManagement">
            <xsd:complexType>
              <xsd:all>
                <xsd:element ref="ns2:comment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6fc627-7878-4c41-b42e-5b23d467a4bf" elementFormDefault="qualified">
    <xsd:import namespace="http://schemas.microsoft.com/office/2006/documentManagement/types"/>
    <xsd:import namespace="http://schemas.microsoft.com/office/infopath/2007/PartnerControls"/>
    <xsd:element name="comment" ma:index="1" ma:displayName="comment" ma:description="PLEASE FOLLOW" ma:format="Dropdown" ma:internalName="comment">
      <xsd:simpleType>
        <xsd:restriction base="dms:Note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hidden="true" ma:internalName="MediaServiceAutoTags" ma:readOnly="true">
      <xsd:simpleType>
        <xsd:restriction base="dms:Text"/>
      </xsd:simpleType>
    </xsd:element>
    <xsd:element name="MediaServiceOCR" ma:index="11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hidden="true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df45d33-19d7-416e-be96-825d490a0e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c1bd75-0868-4efa-a466-5bcaf029fc8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25cfec32-c998-4e32-a6b9-514ae7ba88e6}" ma:internalName="TaxCatchAll" ma:showField="CatchAllData" ma:web="c9c1bd75-0868-4efa-a466-5bcaf029fc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D57D5C-EE5E-4DA9-B6D8-CBB620862C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6B5A3E-3131-47B7-812C-CDAA68133EDE}">
  <ds:schemaRefs>
    <ds:schemaRef ds:uri="c9c1bd75-0868-4efa-a466-5bcaf029fc8c"/>
    <ds:schemaRef ds:uri="f56fc627-7878-4c41-b42e-5b23d467a4b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C39F231-74F1-4450-9058-9B3FF1A5D07D}">
  <ds:schemaRefs>
    <ds:schemaRef ds:uri="c9c1bd75-0868-4efa-a466-5bcaf029fc8c"/>
    <ds:schemaRef ds:uri="f56fc627-7878-4c41-b42e-5b23d467a4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11019</TotalTime>
  <Words>2646</Words>
  <Application>Microsoft Macintosh PowerPoint</Application>
  <PresentationFormat>Widescreen</PresentationFormat>
  <Paragraphs>724</Paragraphs>
  <Slides>48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Frutiger LT Std 45 Light</vt:lpstr>
      <vt:lpstr>Helvetica Neue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Gambrill</dc:creator>
  <cp:lastModifiedBy>James Gambrill</cp:lastModifiedBy>
  <cp:revision>6</cp:revision>
  <dcterms:created xsi:type="dcterms:W3CDTF">2023-10-16T20:01:06Z</dcterms:created>
  <dcterms:modified xsi:type="dcterms:W3CDTF">2023-11-10T16:46:56Z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0x010100019D893A6C35F94A94E3C05CA81F3901</vt:lpwstr>
  </property>
  <property fmtid="{D5CDD505-2E9C-101B-9397-08002B2CF9AE}" pid="3" name="MediaServiceImageTags">
    <vt:lpwstr/>
  </property>
</Properties>
</file>